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Playfair Display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oboto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7.xml"/><Relationship Id="rId33" Type="http://schemas.openxmlformats.org/officeDocument/2006/relationships/font" Target="fonts/PlayfairDisplay-bold.fntdata"/><Relationship Id="rId10" Type="http://schemas.openxmlformats.org/officeDocument/2006/relationships/slide" Target="slides/slide6.xml"/><Relationship Id="rId32" Type="http://schemas.openxmlformats.org/officeDocument/2006/relationships/font" Target="fonts/PlayfairDisplay-regular.fntdata"/><Relationship Id="rId13" Type="http://schemas.openxmlformats.org/officeDocument/2006/relationships/slide" Target="slides/slide9.xml"/><Relationship Id="rId35" Type="http://schemas.openxmlformats.org/officeDocument/2006/relationships/font" Target="fonts/PlayfairDisplay-boldItalic.fntdata"/><Relationship Id="rId12" Type="http://schemas.openxmlformats.org/officeDocument/2006/relationships/slide" Target="slides/slide8.xml"/><Relationship Id="rId34" Type="http://schemas.openxmlformats.org/officeDocument/2006/relationships/font" Target="fonts/PlayfairDisplay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6fdb2b389b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6fdb2b389b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6f27f78c4e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6f27f78c4e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6f27f78c4e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6f27f78c4e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6f27f78c4e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6f27f78c4e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6f27f78c4e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6f27f78c4e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f27f78c4e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6f27f78c4e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f27f78c4e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6f27f78c4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6f27f78c4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6f27f78c4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6f27f78c4e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6f27f78c4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6f27f78c4e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6f27f78c4e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6f27f78c4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6f27f78c4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6fdb2b389b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6fdb2b389b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6f27f78c4e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6f27f78c4e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6f27f78c4e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6f27f78c4e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6f27f78c4e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6f27f78c4e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6fdb2b38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6fdb2b38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6fdb2b389b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6fdb2b389b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6fdb2b389b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6fdb2b389b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6f27f78c4e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6f27f78c4e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6f27f78c4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6f27f78c4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6f27f78c4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6f27f78c4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6f27f78c4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6f27f78c4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gif"/><Relationship Id="rId4" Type="http://schemas.openxmlformats.org/officeDocument/2006/relationships/image" Target="../media/image11.jpg"/><Relationship Id="rId5" Type="http://schemas.openxmlformats.org/officeDocument/2006/relationships/image" Target="../media/image13.jpg"/><Relationship Id="rId6" Type="http://schemas.openxmlformats.org/officeDocument/2006/relationships/image" Target="../media/image12.jpg"/><Relationship Id="rId7" Type="http://schemas.openxmlformats.org/officeDocument/2006/relationships/image" Target="../media/image16.jpg"/><Relationship Id="rId8" Type="http://schemas.openxmlformats.org/officeDocument/2006/relationships/image" Target="../media/image1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7.png"/><Relationship Id="rId11" Type="http://schemas.openxmlformats.org/officeDocument/2006/relationships/hyperlink" Target="https://www.google.com/maps" TargetMode="External"/><Relationship Id="rId10" Type="http://schemas.openxmlformats.org/officeDocument/2006/relationships/hyperlink" Target="https://www.openstreetmap.org/" TargetMode="External"/><Relationship Id="rId12" Type="http://schemas.openxmlformats.org/officeDocument/2006/relationships/hyperlink" Target="https://amplifi.mohua.gov.in/" TargetMode="External"/><Relationship Id="rId9" Type="http://schemas.openxmlformats.org/officeDocument/2006/relationships/hyperlink" Target="https://data.gov.in/" TargetMode="External"/><Relationship Id="rId5" Type="http://schemas.openxmlformats.org/officeDocument/2006/relationships/image" Target="../media/image8.png"/><Relationship Id="rId6" Type="http://schemas.openxmlformats.org/officeDocument/2006/relationships/image" Target="../media/image18.png"/><Relationship Id="rId7" Type="http://schemas.openxmlformats.org/officeDocument/2006/relationships/image" Target="../media/image9.png"/><Relationship Id="rId8" Type="http://schemas.openxmlformats.org/officeDocument/2006/relationships/hyperlink" Target="https://earthengine.google.com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gif"/><Relationship Id="rId4" Type="http://schemas.openxmlformats.org/officeDocument/2006/relationships/image" Target="../media/image11.jpg"/><Relationship Id="rId5" Type="http://schemas.openxmlformats.org/officeDocument/2006/relationships/image" Target="../media/image13.jpg"/><Relationship Id="rId6" Type="http://schemas.openxmlformats.org/officeDocument/2006/relationships/image" Target="../media/image12.jpg"/><Relationship Id="rId7" Type="http://schemas.openxmlformats.org/officeDocument/2006/relationships/image" Target="../media/image16.jpg"/><Relationship Id="rId8" Type="http://schemas.openxmlformats.org/officeDocument/2006/relationships/image" Target="../media/image1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gif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gif"/><Relationship Id="rId4" Type="http://schemas.openxmlformats.org/officeDocument/2006/relationships/image" Target="../media/image11.jpg"/><Relationship Id="rId5" Type="http://schemas.openxmlformats.org/officeDocument/2006/relationships/image" Target="../media/image13.jpg"/><Relationship Id="rId6" Type="http://schemas.openxmlformats.org/officeDocument/2006/relationships/image" Target="../media/image12.jpg"/><Relationship Id="rId7" Type="http://schemas.openxmlformats.org/officeDocument/2006/relationships/image" Target="../media/image16.jpg"/><Relationship Id="rId8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8813" y="852425"/>
            <a:ext cx="3486375" cy="34863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2764050" y="787663"/>
            <a:ext cx="3615900" cy="3615900"/>
          </a:xfrm>
          <a:prstGeom prst="ellipse">
            <a:avLst/>
          </a:prstGeom>
          <a:noFill/>
          <a:ln cap="flat" cmpd="sng" w="2286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2641375" y="729650"/>
            <a:ext cx="1111800" cy="354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/>
          <p:nvPr/>
        </p:nvSpPr>
        <p:spPr>
          <a:xfrm rot="-5400000">
            <a:off x="2612700" y="1168275"/>
            <a:ext cx="657300" cy="354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 rot="-5400000">
            <a:off x="2893225" y="914425"/>
            <a:ext cx="608100" cy="354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/>
          <p:nvPr/>
        </p:nvSpPr>
        <p:spPr>
          <a:xfrm rot="5400000">
            <a:off x="5686825" y="1039150"/>
            <a:ext cx="1128300" cy="354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5387150" y="774975"/>
            <a:ext cx="753900" cy="354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/>
          <p:cNvSpPr/>
          <p:nvPr/>
        </p:nvSpPr>
        <p:spPr>
          <a:xfrm>
            <a:off x="5762138" y="1030888"/>
            <a:ext cx="608100" cy="354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3"/>
          <p:cNvSpPr/>
          <p:nvPr/>
        </p:nvSpPr>
        <p:spPr>
          <a:xfrm rot="-5400000">
            <a:off x="2514025" y="1320675"/>
            <a:ext cx="657300" cy="354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3"/>
          <p:cNvSpPr/>
          <p:nvPr/>
        </p:nvSpPr>
        <p:spPr>
          <a:xfrm rot="-5400000">
            <a:off x="2323225" y="3642050"/>
            <a:ext cx="1038900" cy="354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3"/>
          <p:cNvSpPr/>
          <p:nvPr/>
        </p:nvSpPr>
        <p:spPr>
          <a:xfrm>
            <a:off x="2465725" y="3726775"/>
            <a:ext cx="753900" cy="354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/>
          <p:cNvSpPr/>
          <p:nvPr/>
        </p:nvSpPr>
        <p:spPr>
          <a:xfrm>
            <a:off x="2764050" y="3984200"/>
            <a:ext cx="753900" cy="354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3"/>
          <p:cNvSpPr/>
          <p:nvPr/>
        </p:nvSpPr>
        <p:spPr>
          <a:xfrm>
            <a:off x="3019975" y="4136600"/>
            <a:ext cx="753900" cy="354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3"/>
          <p:cNvSpPr/>
          <p:nvPr/>
        </p:nvSpPr>
        <p:spPr>
          <a:xfrm>
            <a:off x="5387150" y="4136600"/>
            <a:ext cx="1041000" cy="354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3"/>
          <p:cNvSpPr/>
          <p:nvPr/>
        </p:nvSpPr>
        <p:spPr>
          <a:xfrm>
            <a:off x="5730475" y="3921600"/>
            <a:ext cx="865200" cy="354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3"/>
          <p:cNvSpPr/>
          <p:nvPr/>
        </p:nvSpPr>
        <p:spPr>
          <a:xfrm rot="-5400000">
            <a:off x="6017900" y="3500400"/>
            <a:ext cx="636900" cy="40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3"/>
          <p:cNvSpPr/>
          <p:nvPr/>
        </p:nvSpPr>
        <p:spPr>
          <a:xfrm rot="-5400000">
            <a:off x="5844625" y="3753000"/>
            <a:ext cx="636900" cy="40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4587" y="1974351"/>
            <a:ext cx="1732009" cy="1732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6443" y="2418468"/>
            <a:ext cx="844342" cy="844345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dashDot"/>
            <a:round/>
            <a:headEnd len="sm" w="sm" type="none"/>
            <a:tailEnd len="sm" w="sm" type="none"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6441" y="3721608"/>
            <a:ext cx="844342" cy="844345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dashDot"/>
            <a:round/>
            <a:headEnd len="sm" w="sm" type="none"/>
            <a:tailEnd len="sm" w="sm" type="none"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6444" y="1115326"/>
            <a:ext cx="844342" cy="844342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dashDot"/>
            <a:round/>
            <a:headEnd len="sm" w="sm" type="none"/>
            <a:tailEnd len="sm" w="sm" type="none"/>
          </a:ln>
        </p:spPr>
      </p:pic>
      <p:pic>
        <p:nvPicPr>
          <p:cNvPr id="153" name="Google Shape;153;p22"/>
          <p:cNvPicPr preferRelativeResize="0"/>
          <p:nvPr/>
        </p:nvPicPr>
        <p:blipFill rotWithShape="1">
          <a:blip r:embed="rId7">
            <a:alphaModFix/>
          </a:blip>
          <a:srcRect b="14643" l="13943" r="12321" t="9759"/>
          <a:stretch/>
        </p:blipFill>
        <p:spPr>
          <a:xfrm>
            <a:off x="1290375" y="2407532"/>
            <a:ext cx="844342" cy="865668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dashDot"/>
            <a:round/>
            <a:headEnd len="sm" w="sm" type="none"/>
            <a:tailEnd len="sm" w="sm" type="none"/>
          </a:ln>
        </p:spPr>
      </p:pic>
      <p:pic>
        <p:nvPicPr>
          <p:cNvPr id="154" name="Google Shape;154;p22"/>
          <p:cNvPicPr preferRelativeResize="0"/>
          <p:nvPr/>
        </p:nvPicPr>
        <p:blipFill rotWithShape="1">
          <a:blip r:embed="rId8">
            <a:alphaModFix/>
          </a:blip>
          <a:srcRect b="10" l="0" r="0" t="0"/>
          <a:stretch/>
        </p:blipFill>
        <p:spPr>
          <a:xfrm>
            <a:off x="6945202" y="2407532"/>
            <a:ext cx="844342" cy="844342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dashDot"/>
            <a:round/>
            <a:headEnd len="sm" w="sm" type="none"/>
            <a:tailEnd len="sm" w="sm" type="none"/>
          </a:ln>
        </p:spPr>
      </p:pic>
      <p:pic>
        <p:nvPicPr>
          <p:cNvPr id="155" name="Google Shape;155;p22"/>
          <p:cNvPicPr preferRelativeResize="0"/>
          <p:nvPr/>
        </p:nvPicPr>
        <p:blipFill rotWithShape="1">
          <a:blip r:embed="rId7">
            <a:alphaModFix/>
          </a:blip>
          <a:srcRect b="14643" l="13943" r="12321" t="9759"/>
          <a:stretch/>
        </p:blipFill>
        <p:spPr>
          <a:xfrm>
            <a:off x="1290375" y="1082796"/>
            <a:ext cx="844342" cy="865668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dashDot"/>
            <a:round/>
            <a:headEnd len="sm" w="sm" type="none"/>
            <a:tailEnd len="sm" w="sm" type="none"/>
          </a:ln>
        </p:spPr>
      </p:pic>
      <p:pic>
        <p:nvPicPr>
          <p:cNvPr id="156" name="Google Shape;156;p22"/>
          <p:cNvPicPr preferRelativeResize="0"/>
          <p:nvPr/>
        </p:nvPicPr>
        <p:blipFill rotWithShape="1">
          <a:blip r:embed="rId7">
            <a:alphaModFix/>
          </a:blip>
          <a:srcRect b="14643" l="13943" r="12321" t="9759"/>
          <a:stretch/>
        </p:blipFill>
        <p:spPr>
          <a:xfrm>
            <a:off x="1290375" y="3710944"/>
            <a:ext cx="844342" cy="865668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dashDot"/>
            <a:round/>
            <a:headEnd len="sm" w="sm" type="none"/>
            <a:tailEnd len="sm" w="sm" type="none"/>
          </a:ln>
        </p:spPr>
      </p:pic>
      <p:cxnSp>
        <p:nvCxnSpPr>
          <p:cNvPr id="157" name="Google Shape;157;p22"/>
          <p:cNvCxnSpPr/>
          <p:nvPr/>
        </p:nvCxnSpPr>
        <p:spPr>
          <a:xfrm>
            <a:off x="2266934" y="1515508"/>
            <a:ext cx="1503600" cy="459000"/>
          </a:xfrm>
          <a:prstGeom prst="bentConnector3">
            <a:avLst>
              <a:gd fmla="val 100147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22"/>
          <p:cNvCxnSpPr/>
          <p:nvPr/>
        </p:nvCxnSpPr>
        <p:spPr>
          <a:xfrm>
            <a:off x="2266964" y="2839831"/>
            <a:ext cx="7077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22"/>
          <p:cNvCxnSpPr>
            <a:endCxn id="160" idx="2"/>
          </p:cNvCxnSpPr>
          <p:nvPr/>
        </p:nvCxnSpPr>
        <p:spPr>
          <a:xfrm flipH="1" rot="10800000">
            <a:off x="2284657" y="3842891"/>
            <a:ext cx="1556700" cy="310500"/>
          </a:xfrm>
          <a:prstGeom prst="bent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22"/>
          <p:cNvCxnSpPr>
            <a:stCxn id="149" idx="3"/>
          </p:cNvCxnSpPr>
          <p:nvPr/>
        </p:nvCxnSpPr>
        <p:spPr>
          <a:xfrm>
            <a:off x="4636595" y="2840355"/>
            <a:ext cx="6570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22"/>
          <p:cNvCxnSpPr/>
          <p:nvPr/>
        </p:nvCxnSpPr>
        <p:spPr>
          <a:xfrm flipH="1" rot="-5400000">
            <a:off x="4143459" y="3367295"/>
            <a:ext cx="1322400" cy="336000"/>
          </a:xfrm>
          <a:prstGeom prst="bentConnector3">
            <a:avLst>
              <a:gd fmla="val 292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2"/>
          <p:cNvCxnSpPr/>
          <p:nvPr/>
        </p:nvCxnSpPr>
        <p:spPr>
          <a:xfrm>
            <a:off x="4972642" y="4196361"/>
            <a:ext cx="3324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22"/>
          <p:cNvCxnSpPr/>
          <p:nvPr/>
        </p:nvCxnSpPr>
        <p:spPr>
          <a:xfrm rot="-5400000">
            <a:off x="4143394" y="1977939"/>
            <a:ext cx="1322400" cy="336000"/>
          </a:xfrm>
          <a:prstGeom prst="bentConnector3">
            <a:avLst>
              <a:gd fmla="val 292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22"/>
          <p:cNvCxnSpPr/>
          <p:nvPr/>
        </p:nvCxnSpPr>
        <p:spPr>
          <a:xfrm flipH="1" rot="10800000">
            <a:off x="4972576" y="1484273"/>
            <a:ext cx="3324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22"/>
          <p:cNvCxnSpPr/>
          <p:nvPr/>
        </p:nvCxnSpPr>
        <p:spPr>
          <a:xfrm>
            <a:off x="6349791" y="2841680"/>
            <a:ext cx="4962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22"/>
          <p:cNvSpPr txBox="1"/>
          <p:nvPr/>
        </p:nvSpPr>
        <p:spPr>
          <a:xfrm>
            <a:off x="1290375" y="2042184"/>
            <a:ext cx="8445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</a:rPr>
              <a:t>DATA</a:t>
            </a:r>
            <a:endParaRPr sz="1200">
              <a:solidFill>
                <a:srgbClr val="595959"/>
              </a:solidFill>
            </a:endParaRPr>
          </a:p>
        </p:txBody>
      </p:sp>
      <p:sp>
        <p:nvSpPr>
          <p:cNvPr id="168" name="Google Shape;168;p22"/>
          <p:cNvSpPr txBox="1"/>
          <p:nvPr/>
        </p:nvSpPr>
        <p:spPr>
          <a:xfrm>
            <a:off x="5406421" y="789712"/>
            <a:ext cx="8445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</a:rPr>
              <a:t>Sort</a:t>
            </a:r>
            <a:endParaRPr sz="1200">
              <a:solidFill>
                <a:srgbClr val="595959"/>
              </a:solidFill>
            </a:endParaRPr>
          </a:p>
        </p:txBody>
      </p:sp>
      <p:sp>
        <p:nvSpPr>
          <p:cNvPr id="169" name="Google Shape;169;p22"/>
          <p:cNvSpPr txBox="1"/>
          <p:nvPr/>
        </p:nvSpPr>
        <p:spPr>
          <a:xfrm>
            <a:off x="5406421" y="2125527"/>
            <a:ext cx="8445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</a:rPr>
              <a:t>Patterns</a:t>
            </a:r>
            <a:endParaRPr sz="1200">
              <a:solidFill>
                <a:srgbClr val="595959"/>
              </a:solidFill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5406421" y="3389756"/>
            <a:ext cx="8445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</p:txBody>
      </p:sp>
      <p:sp>
        <p:nvSpPr>
          <p:cNvPr id="171" name="Google Shape;171;p22"/>
          <p:cNvSpPr txBox="1"/>
          <p:nvPr/>
        </p:nvSpPr>
        <p:spPr>
          <a:xfrm>
            <a:off x="5406421" y="3428667"/>
            <a:ext cx="8445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</a:rPr>
              <a:t>Predict</a:t>
            </a:r>
            <a:endParaRPr sz="1200">
              <a:solidFill>
                <a:srgbClr val="595959"/>
              </a:solidFill>
            </a:endParaRPr>
          </a:p>
        </p:txBody>
      </p:sp>
      <p:sp>
        <p:nvSpPr>
          <p:cNvPr id="172" name="Google Shape;172;p22"/>
          <p:cNvSpPr txBox="1"/>
          <p:nvPr/>
        </p:nvSpPr>
        <p:spPr>
          <a:xfrm>
            <a:off x="6880999" y="2114600"/>
            <a:ext cx="10752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</a:rPr>
              <a:t>Recommend</a:t>
            </a:r>
            <a:endParaRPr sz="1200">
              <a:solidFill>
                <a:srgbClr val="595959"/>
              </a:solidFill>
            </a:endParaRPr>
          </a:p>
        </p:txBody>
      </p:sp>
      <p:sp>
        <p:nvSpPr>
          <p:cNvPr id="173" name="Google Shape;173;p22"/>
          <p:cNvSpPr txBox="1"/>
          <p:nvPr/>
        </p:nvSpPr>
        <p:spPr>
          <a:xfrm>
            <a:off x="1290375" y="3345607"/>
            <a:ext cx="8445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</a:rPr>
              <a:t>DATA</a:t>
            </a:r>
            <a:endParaRPr sz="1200">
              <a:solidFill>
                <a:srgbClr val="595959"/>
              </a:solidFill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247800" y="265750"/>
            <a:ext cx="24015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3355057" y="3584291"/>
            <a:ext cx="9726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D0D0D"/>
                </a:solidFill>
              </a:rPr>
              <a:t>Black Box</a:t>
            </a:r>
            <a:endParaRPr b="1" sz="1000">
              <a:solidFill>
                <a:srgbClr val="0D0D0D"/>
              </a:solidFill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247800" y="265750"/>
            <a:ext cx="40620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D0D0D"/>
                </a:solidFill>
              </a:rPr>
              <a:t>HOW DOES IT WORK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76" name="Google Shape;176;p22"/>
          <p:cNvSpPr/>
          <p:nvPr/>
        </p:nvSpPr>
        <p:spPr>
          <a:xfrm>
            <a:off x="1133425" y="822375"/>
            <a:ext cx="1133400" cy="4033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2266975" y="825375"/>
            <a:ext cx="5689200" cy="4033200"/>
          </a:xfrm>
          <a:prstGeom prst="rect">
            <a:avLst/>
          </a:prstGeom>
          <a:solidFill>
            <a:srgbClr val="FFFFFF">
              <a:alpha val="6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"/>
          <p:cNvPicPr preferRelativeResize="0"/>
          <p:nvPr/>
        </p:nvPicPr>
        <p:blipFill rotWithShape="1">
          <a:blip r:embed="rId3">
            <a:alphaModFix/>
          </a:blip>
          <a:srcRect b="78088" l="15068" r="71300" t="14951"/>
          <a:stretch/>
        </p:blipFill>
        <p:spPr>
          <a:xfrm>
            <a:off x="750175" y="1813775"/>
            <a:ext cx="1274702" cy="36617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 txBox="1"/>
          <p:nvPr/>
        </p:nvSpPr>
        <p:spPr>
          <a:xfrm>
            <a:off x="750125" y="1025200"/>
            <a:ext cx="1274700" cy="53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D0D0D"/>
                </a:solidFill>
              </a:rPr>
              <a:t>Google Earth Engine</a:t>
            </a:r>
            <a:endParaRPr b="1" sz="900">
              <a:solidFill>
                <a:srgbClr val="0D0D0D"/>
              </a:solidFill>
            </a:endParaRPr>
          </a:p>
        </p:txBody>
      </p:sp>
      <p:pic>
        <p:nvPicPr>
          <p:cNvPr id="184" name="Google Shape;184;p23"/>
          <p:cNvPicPr preferRelativeResize="0"/>
          <p:nvPr/>
        </p:nvPicPr>
        <p:blipFill rotWithShape="1">
          <a:blip r:embed="rId3">
            <a:alphaModFix/>
          </a:blip>
          <a:srcRect b="48443" l="23504" r="62863" t="30002"/>
          <a:stretch/>
        </p:blipFill>
        <p:spPr>
          <a:xfrm>
            <a:off x="750075" y="2156625"/>
            <a:ext cx="1274702" cy="113382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3"/>
          <p:cNvSpPr txBox="1"/>
          <p:nvPr/>
        </p:nvSpPr>
        <p:spPr>
          <a:xfrm>
            <a:off x="247800" y="265750"/>
            <a:ext cx="40620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D0D0D"/>
                </a:solidFill>
              </a:rPr>
              <a:t>DATA SOURCES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86" name="Google Shape;186;p23"/>
          <p:cNvSpPr txBox="1"/>
          <p:nvPr/>
        </p:nvSpPr>
        <p:spPr>
          <a:xfrm>
            <a:off x="2342394" y="1025200"/>
            <a:ext cx="1274700" cy="53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D0D0D"/>
                </a:solidFill>
              </a:rPr>
              <a:t>Data.Gov</a:t>
            </a:r>
            <a:endParaRPr b="1" sz="900">
              <a:solidFill>
                <a:srgbClr val="0D0D0D"/>
              </a:solidFill>
            </a:endParaRPr>
          </a:p>
        </p:txBody>
      </p:sp>
      <p:sp>
        <p:nvSpPr>
          <p:cNvPr id="187" name="Google Shape;187;p23"/>
          <p:cNvSpPr txBox="1"/>
          <p:nvPr/>
        </p:nvSpPr>
        <p:spPr>
          <a:xfrm>
            <a:off x="3934663" y="1025200"/>
            <a:ext cx="1274700" cy="53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D0D0D"/>
                </a:solidFill>
              </a:rPr>
              <a:t>Open Street Map</a:t>
            </a:r>
            <a:endParaRPr b="1" sz="900">
              <a:solidFill>
                <a:srgbClr val="0D0D0D"/>
              </a:solidFill>
            </a:endParaRPr>
          </a:p>
        </p:txBody>
      </p:sp>
      <p:sp>
        <p:nvSpPr>
          <p:cNvPr id="188" name="Google Shape;188;p23"/>
          <p:cNvSpPr txBox="1"/>
          <p:nvPr/>
        </p:nvSpPr>
        <p:spPr>
          <a:xfrm>
            <a:off x="5526931" y="1025200"/>
            <a:ext cx="1274700" cy="53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D0D0D"/>
                </a:solidFill>
              </a:rPr>
              <a:t>Google Maps</a:t>
            </a:r>
            <a:endParaRPr b="1" sz="900">
              <a:solidFill>
                <a:srgbClr val="0D0D0D"/>
              </a:solidFill>
            </a:endParaRPr>
          </a:p>
        </p:txBody>
      </p:sp>
      <p:sp>
        <p:nvSpPr>
          <p:cNvPr id="189" name="Google Shape;189;p23"/>
          <p:cNvSpPr txBox="1"/>
          <p:nvPr/>
        </p:nvSpPr>
        <p:spPr>
          <a:xfrm>
            <a:off x="7119200" y="1025200"/>
            <a:ext cx="1274700" cy="53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D0D0D"/>
                </a:solidFill>
              </a:rPr>
              <a:t>Amplifi </a:t>
            </a:r>
            <a:endParaRPr b="1" sz="900">
              <a:solidFill>
                <a:srgbClr val="0D0D0D"/>
              </a:solidFill>
            </a:endParaRPr>
          </a:p>
        </p:txBody>
      </p:sp>
      <p:pic>
        <p:nvPicPr>
          <p:cNvPr id="190" name="Google Shape;19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9201" y="2015750"/>
            <a:ext cx="1274700" cy="12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3"/>
          <p:cNvPicPr preferRelativeResize="0"/>
          <p:nvPr/>
        </p:nvPicPr>
        <p:blipFill rotWithShape="1">
          <a:blip r:embed="rId5">
            <a:alphaModFix/>
          </a:blip>
          <a:srcRect b="9107" l="13979" r="10044" t="0"/>
          <a:stretch/>
        </p:blipFill>
        <p:spPr>
          <a:xfrm>
            <a:off x="5477975" y="1776900"/>
            <a:ext cx="1372650" cy="164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34638" y="2015750"/>
            <a:ext cx="1274700" cy="12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3"/>
          <p:cNvPicPr preferRelativeResize="0"/>
          <p:nvPr/>
        </p:nvPicPr>
        <p:blipFill rotWithShape="1">
          <a:blip r:embed="rId7">
            <a:alphaModFix/>
          </a:blip>
          <a:srcRect b="19139" l="5624" r="0" t="0"/>
          <a:stretch/>
        </p:blipFill>
        <p:spPr>
          <a:xfrm>
            <a:off x="2342400" y="1875925"/>
            <a:ext cx="1274725" cy="14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"/>
          <p:cNvSpPr txBox="1"/>
          <p:nvPr/>
        </p:nvSpPr>
        <p:spPr>
          <a:xfrm>
            <a:off x="750138" y="3583700"/>
            <a:ext cx="12747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8"/>
              </a:rPr>
              <a:t>https://earthengine.google.com/</a:t>
            </a:r>
            <a:endParaRPr sz="900">
              <a:solidFill>
                <a:srgbClr val="0D0D0D"/>
              </a:solidFill>
            </a:endParaRPr>
          </a:p>
        </p:txBody>
      </p:sp>
      <p:sp>
        <p:nvSpPr>
          <p:cNvPr id="195" name="Google Shape;195;p23"/>
          <p:cNvSpPr txBox="1"/>
          <p:nvPr/>
        </p:nvSpPr>
        <p:spPr>
          <a:xfrm>
            <a:off x="2342406" y="3583700"/>
            <a:ext cx="12747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9"/>
              </a:rPr>
              <a:t>https://data.gov.in/</a:t>
            </a:r>
            <a:endParaRPr sz="900">
              <a:solidFill>
                <a:srgbClr val="0D0D0D"/>
              </a:solidFill>
            </a:endParaRPr>
          </a:p>
        </p:txBody>
      </p:sp>
      <p:sp>
        <p:nvSpPr>
          <p:cNvPr id="196" name="Google Shape;196;p23"/>
          <p:cNvSpPr txBox="1"/>
          <p:nvPr/>
        </p:nvSpPr>
        <p:spPr>
          <a:xfrm>
            <a:off x="3934675" y="3583700"/>
            <a:ext cx="12747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10"/>
              </a:rPr>
              <a:t>https://www.openstreetmap.org/</a:t>
            </a:r>
            <a:endParaRPr sz="900">
              <a:solidFill>
                <a:srgbClr val="0D0D0D"/>
              </a:solidFill>
            </a:endParaRPr>
          </a:p>
        </p:txBody>
      </p:sp>
      <p:sp>
        <p:nvSpPr>
          <p:cNvPr id="197" name="Google Shape;197;p23"/>
          <p:cNvSpPr txBox="1"/>
          <p:nvPr/>
        </p:nvSpPr>
        <p:spPr>
          <a:xfrm>
            <a:off x="5526944" y="3583700"/>
            <a:ext cx="12747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11"/>
              </a:rPr>
              <a:t>https://www.google.com/maps</a:t>
            </a:r>
            <a:endParaRPr sz="900">
              <a:solidFill>
                <a:srgbClr val="0D0D0D"/>
              </a:solidFill>
            </a:endParaRPr>
          </a:p>
        </p:txBody>
      </p:sp>
      <p:sp>
        <p:nvSpPr>
          <p:cNvPr id="198" name="Google Shape;198;p23"/>
          <p:cNvSpPr txBox="1"/>
          <p:nvPr/>
        </p:nvSpPr>
        <p:spPr>
          <a:xfrm>
            <a:off x="7119213" y="3583700"/>
            <a:ext cx="12747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12"/>
              </a:rPr>
              <a:t>https://amplifi.mohua.gov.in/</a:t>
            </a:r>
            <a:endParaRPr sz="800">
              <a:solidFill>
                <a:srgbClr val="0D0D0D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4"/>
          <p:cNvPicPr preferRelativeResize="0"/>
          <p:nvPr/>
        </p:nvPicPr>
        <p:blipFill rotWithShape="1">
          <a:blip r:embed="rId3">
            <a:alphaModFix/>
          </a:blip>
          <a:srcRect b="0" l="0" r="0" t="3836"/>
          <a:stretch/>
        </p:blipFill>
        <p:spPr>
          <a:xfrm>
            <a:off x="1825725" y="531250"/>
            <a:ext cx="5492550" cy="424132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4"/>
          <p:cNvSpPr txBox="1"/>
          <p:nvPr/>
        </p:nvSpPr>
        <p:spPr>
          <a:xfrm>
            <a:off x="0" y="4640600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THE SCIENCE OF URBAN FORM: DATA-DRIVEN SOLUTIONS TO REAL-WORLD PROBLEMS</a:t>
            </a:r>
            <a:b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The Urban Design Group at Foster + Partners</a:t>
            </a:r>
            <a:endParaRPr sz="800"/>
          </a:p>
        </p:txBody>
      </p:sp>
      <p:sp>
        <p:nvSpPr>
          <p:cNvPr id="205" name="Google Shape;205;p24"/>
          <p:cNvSpPr txBox="1"/>
          <p:nvPr/>
        </p:nvSpPr>
        <p:spPr>
          <a:xfrm>
            <a:off x="247800" y="265750"/>
            <a:ext cx="25929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D0D0D"/>
                </a:solidFill>
              </a:rPr>
              <a:t>URBAN DATA </a:t>
            </a:r>
            <a:r>
              <a:rPr b="1" lang="en">
                <a:solidFill>
                  <a:srgbClr val="0D0D0D"/>
                </a:solidFill>
              </a:rPr>
              <a:t>ANALYTICS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5"/>
          <p:cNvPicPr preferRelativeResize="0"/>
          <p:nvPr/>
        </p:nvPicPr>
        <p:blipFill rotWithShape="1">
          <a:blip r:embed="rId3">
            <a:alphaModFix/>
          </a:blip>
          <a:srcRect b="0" l="0" r="0" t="3484"/>
          <a:stretch/>
        </p:blipFill>
        <p:spPr>
          <a:xfrm>
            <a:off x="2476850" y="107025"/>
            <a:ext cx="4190301" cy="466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5"/>
          <p:cNvSpPr txBox="1"/>
          <p:nvPr/>
        </p:nvSpPr>
        <p:spPr>
          <a:xfrm>
            <a:off x="0" y="4640600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THE SCIENCE OF URBAN FORM: DATA-DRIVEN SOLUTIONS TO REAL-WORLD PROBLEMS</a:t>
            </a:r>
            <a:b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The Urban Design Group at Foster + Partners</a:t>
            </a:r>
            <a:endParaRPr sz="800"/>
          </a:p>
        </p:txBody>
      </p:sp>
      <p:sp>
        <p:nvSpPr>
          <p:cNvPr id="212" name="Google Shape;212;p25"/>
          <p:cNvSpPr txBox="1"/>
          <p:nvPr/>
        </p:nvSpPr>
        <p:spPr>
          <a:xfrm>
            <a:off x="6157875" y="1420425"/>
            <a:ext cx="16488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Points of Interest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213" name="Google Shape;213;p25"/>
          <p:cNvSpPr txBox="1"/>
          <p:nvPr/>
        </p:nvSpPr>
        <p:spPr>
          <a:xfrm>
            <a:off x="6157875" y="530500"/>
            <a:ext cx="16488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Density of Amenities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214" name="Google Shape;214;p25"/>
          <p:cNvSpPr txBox="1"/>
          <p:nvPr/>
        </p:nvSpPr>
        <p:spPr>
          <a:xfrm>
            <a:off x="6157875" y="2715000"/>
            <a:ext cx="16488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Proximity to Amenities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215" name="Google Shape;215;p25"/>
          <p:cNvSpPr txBox="1"/>
          <p:nvPr/>
        </p:nvSpPr>
        <p:spPr>
          <a:xfrm>
            <a:off x="6157875" y="3657650"/>
            <a:ext cx="16488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Base Map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216" name="Google Shape;216;p25"/>
          <p:cNvSpPr txBox="1"/>
          <p:nvPr/>
        </p:nvSpPr>
        <p:spPr>
          <a:xfrm>
            <a:off x="247800" y="265750"/>
            <a:ext cx="25929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D0D0D"/>
                </a:solidFill>
              </a:rPr>
              <a:t>URBAN DATA ANALYTICS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6"/>
          <p:cNvSpPr/>
          <p:nvPr/>
        </p:nvSpPr>
        <p:spPr>
          <a:xfrm>
            <a:off x="1783675" y="2675950"/>
            <a:ext cx="3431700" cy="26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6"/>
          <p:cNvSpPr txBox="1"/>
          <p:nvPr/>
        </p:nvSpPr>
        <p:spPr>
          <a:xfrm>
            <a:off x="1761750" y="1805400"/>
            <a:ext cx="5620500" cy="15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D0D0D"/>
                </a:solidFill>
              </a:rPr>
              <a:t>LEARN</a:t>
            </a:r>
            <a:endParaRPr b="1" sz="1200">
              <a:solidFill>
                <a:srgbClr val="0D0D0D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D0D0D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L1:</a:t>
            </a:r>
            <a:r>
              <a:rPr lang="en" sz="1200">
                <a:solidFill>
                  <a:schemeClr val="dk1"/>
                </a:solidFill>
              </a:rPr>
              <a:t> AI, Cities and Open Data Banks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L2</a:t>
            </a:r>
            <a:r>
              <a:rPr lang="en" sz="1200">
                <a:solidFill>
                  <a:schemeClr val="lt1"/>
                </a:solidFill>
              </a:rPr>
              <a:t>: Machine Learning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D0D0D"/>
                </a:solidFill>
              </a:rPr>
              <a:t>L3</a:t>
            </a:r>
            <a:r>
              <a:rPr lang="en" sz="1200">
                <a:solidFill>
                  <a:srgbClr val="0D0D0D"/>
                </a:solidFill>
              </a:rPr>
              <a:t>: Satellite Mapping and data processing</a:t>
            </a:r>
            <a:endParaRPr sz="1200">
              <a:solidFill>
                <a:srgbClr val="0D0D0D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7" name="Google Shape;227;p27"/>
          <p:cNvCxnSpPr>
            <a:endCxn id="228" idx="2"/>
          </p:cNvCxnSpPr>
          <p:nvPr/>
        </p:nvCxnSpPr>
        <p:spPr>
          <a:xfrm flipH="1" rot="10800000">
            <a:off x="2284657" y="3842891"/>
            <a:ext cx="1556700" cy="310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9" name="Google Shape;22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4587" y="1974351"/>
            <a:ext cx="1732009" cy="1732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6443" y="2418468"/>
            <a:ext cx="844342" cy="844345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dashDot"/>
            <a:round/>
            <a:headEnd len="sm" w="sm" type="none"/>
            <a:tailEnd len="sm" w="sm" type="none"/>
          </a:ln>
        </p:spPr>
      </p:pic>
      <p:pic>
        <p:nvPicPr>
          <p:cNvPr id="231" name="Google Shape;23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6441" y="3721608"/>
            <a:ext cx="844342" cy="844345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dashDot"/>
            <a:round/>
            <a:headEnd len="sm" w="sm" type="none"/>
            <a:tailEnd len="sm" w="sm" type="none"/>
          </a:ln>
        </p:spPr>
      </p:pic>
      <p:pic>
        <p:nvPicPr>
          <p:cNvPr id="232" name="Google Shape;23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6444" y="1115326"/>
            <a:ext cx="844342" cy="844342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dashDot"/>
            <a:round/>
            <a:headEnd len="sm" w="sm" type="none"/>
            <a:tailEnd len="sm" w="sm" type="none"/>
          </a:ln>
        </p:spPr>
      </p:pic>
      <p:pic>
        <p:nvPicPr>
          <p:cNvPr id="233" name="Google Shape;233;p27"/>
          <p:cNvPicPr preferRelativeResize="0"/>
          <p:nvPr/>
        </p:nvPicPr>
        <p:blipFill rotWithShape="1">
          <a:blip r:embed="rId7">
            <a:alphaModFix/>
          </a:blip>
          <a:srcRect b="14643" l="13943" r="12321" t="9759"/>
          <a:stretch/>
        </p:blipFill>
        <p:spPr>
          <a:xfrm>
            <a:off x="1290375" y="2407532"/>
            <a:ext cx="844342" cy="865668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dashDot"/>
            <a:round/>
            <a:headEnd len="sm" w="sm" type="none"/>
            <a:tailEnd len="sm" w="sm" type="none"/>
          </a:ln>
        </p:spPr>
      </p:pic>
      <p:pic>
        <p:nvPicPr>
          <p:cNvPr id="234" name="Google Shape;234;p27"/>
          <p:cNvPicPr preferRelativeResize="0"/>
          <p:nvPr/>
        </p:nvPicPr>
        <p:blipFill rotWithShape="1">
          <a:blip r:embed="rId8">
            <a:alphaModFix/>
          </a:blip>
          <a:srcRect b="10" l="0" r="0" t="0"/>
          <a:stretch/>
        </p:blipFill>
        <p:spPr>
          <a:xfrm>
            <a:off x="6945202" y="2407532"/>
            <a:ext cx="844342" cy="844342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dashDot"/>
            <a:round/>
            <a:headEnd len="sm" w="sm" type="none"/>
            <a:tailEnd len="sm" w="sm" type="none"/>
          </a:ln>
        </p:spPr>
      </p:pic>
      <p:pic>
        <p:nvPicPr>
          <p:cNvPr id="235" name="Google Shape;235;p27"/>
          <p:cNvPicPr preferRelativeResize="0"/>
          <p:nvPr/>
        </p:nvPicPr>
        <p:blipFill rotWithShape="1">
          <a:blip r:embed="rId7">
            <a:alphaModFix/>
          </a:blip>
          <a:srcRect b="14643" l="13943" r="12321" t="9759"/>
          <a:stretch/>
        </p:blipFill>
        <p:spPr>
          <a:xfrm>
            <a:off x="1290375" y="1082796"/>
            <a:ext cx="844342" cy="865668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dashDot"/>
            <a:round/>
            <a:headEnd len="sm" w="sm" type="none"/>
            <a:tailEnd len="sm" w="sm" type="none"/>
          </a:ln>
        </p:spPr>
      </p:pic>
      <p:pic>
        <p:nvPicPr>
          <p:cNvPr id="236" name="Google Shape;236;p27"/>
          <p:cNvPicPr preferRelativeResize="0"/>
          <p:nvPr/>
        </p:nvPicPr>
        <p:blipFill rotWithShape="1">
          <a:blip r:embed="rId7">
            <a:alphaModFix/>
          </a:blip>
          <a:srcRect b="14643" l="13943" r="12321" t="9759"/>
          <a:stretch/>
        </p:blipFill>
        <p:spPr>
          <a:xfrm>
            <a:off x="1290375" y="3710944"/>
            <a:ext cx="844342" cy="865668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dashDot"/>
            <a:round/>
            <a:headEnd len="sm" w="sm" type="none"/>
            <a:tailEnd len="sm" w="sm" type="none"/>
          </a:ln>
        </p:spPr>
      </p:pic>
      <p:cxnSp>
        <p:nvCxnSpPr>
          <p:cNvPr id="237" name="Google Shape;237;p27"/>
          <p:cNvCxnSpPr/>
          <p:nvPr/>
        </p:nvCxnSpPr>
        <p:spPr>
          <a:xfrm>
            <a:off x="2266934" y="1515508"/>
            <a:ext cx="1503600" cy="459000"/>
          </a:xfrm>
          <a:prstGeom prst="bentConnector3">
            <a:avLst>
              <a:gd fmla="val 100147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" name="Google Shape;238;p27"/>
          <p:cNvCxnSpPr/>
          <p:nvPr/>
        </p:nvCxnSpPr>
        <p:spPr>
          <a:xfrm>
            <a:off x="2266964" y="2839831"/>
            <a:ext cx="7077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27"/>
          <p:cNvCxnSpPr>
            <a:stCxn id="229" idx="3"/>
          </p:cNvCxnSpPr>
          <p:nvPr/>
        </p:nvCxnSpPr>
        <p:spPr>
          <a:xfrm>
            <a:off x="4636595" y="2840355"/>
            <a:ext cx="6570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27"/>
          <p:cNvCxnSpPr/>
          <p:nvPr/>
        </p:nvCxnSpPr>
        <p:spPr>
          <a:xfrm flipH="1" rot="-5400000">
            <a:off x="4143459" y="3367295"/>
            <a:ext cx="1322400" cy="336000"/>
          </a:xfrm>
          <a:prstGeom prst="bentConnector3">
            <a:avLst>
              <a:gd fmla="val 292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27"/>
          <p:cNvCxnSpPr/>
          <p:nvPr/>
        </p:nvCxnSpPr>
        <p:spPr>
          <a:xfrm>
            <a:off x="4972642" y="4196361"/>
            <a:ext cx="3324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27"/>
          <p:cNvCxnSpPr/>
          <p:nvPr/>
        </p:nvCxnSpPr>
        <p:spPr>
          <a:xfrm rot="-5400000">
            <a:off x="4143394" y="1977939"/>
            <a:ext cx="1322400" cy="336000"/>
          </a:xfrm>
          <a:prstGeom prst="bentConnector3">
            <a:avLst>
              <a:gd fmla="val 292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27"/>
          <p:cNvCxnSpPr/>
          <p:nvPr/>
        </p:nvCxnSpPr>
        <p:spPr>
          <a:xfrm flipH="1" rot="10800000">
            <a:off x="4972576" y="1484273"/>
            <a:ext cx="3324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27"/>
          <p:cNvCxnSpPr/>
          <p:nvPr/>
        </p:nvCxnSpPr>
        <p:spPr>
          <a:xfrm>
            <a:off x="6349791" y="2841680"/>
            <a:ext cx="4962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Google Shape;245;p27"/>
          <p:cNvSpPr txBox="1"/>
          <p:nvPr/>
        </p:nvSpPr>
        <p:spPr>
          <a:xfrm>
            <a:off x="1290375" y="2042184"/>
            <a:ext cx="8445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</a:rPr>
              <a:t>DATA</a:t>
            </a:r>
            <a:endParaRPr sz="1200">
              <a:solidFill>
                <a:srgbClr val="595959"/>
              </a:solidFill>
            </a:endParaRPr>
          </a:p>
        </p:txBody>
      </p:sp>
      <p:sp>
        <p:nvSpPr>
          <p:cNvPr id="246" name="Google Shape;246;p27"/>
          <p:cNvSpPr txBox="1"/>
          <p:nvPr/>
        </p:nvSpPr>
        <p:spPr>
          <a:xfrm>
            <a:off x="5406421" y="789712"/>
            <a:ext cx="8445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</a:rPr>
              <a:t>Sort</a:t>
            </a:r>
            <a:endParaRPr sz="1200">
              <a:solidFill>
                <a:srgbClr val="595959"/>
              </a:solidFill>
            </a:endParaRPr>
          </a:p>
        </p:txBody>
      </p:sp>
      <p:sp>
        <p:nvSpPr>
          <p:cNvPr id="247" name="Google Shape;247;p27"/>
          <p:cNvSpPr txBox="1"/>
          <p:nvPr/>
        </p:nvSpPr>
        <p:spPr>
          <a:xfrm>
            <a:off x="5406421" y="2125527"/>
            <a:ext cx="8445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</a:rPr>
              <a:t>Patterns</a:t>
            </a:r>
            <a:endParaRPr sz="1200">
              <a:solidFill>
                <a:srgbClr val="595959"/>
              </a:solidFill>
            </a:endParaRPr>
          </a:p>
        </p:txBody>
      </p:sp>
      <p:sp>
        <p:nvSpPr>
          <p:cNvPr id="248" name="Google Shape;248;p27"/>
          <p:cNvSpPr txBox="1"/>
          <p:nvPr/>
        </p:nvSpPr>
        <p:spPr>
          <a:xfrm>
            <a:off x="5406421" y="3389756"/>
            <a:ext cx="8445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</p:txBody>
      </p:sp>
      <p:sp>
        <p:nvSpPr>
          <p:cNvPr id="249" name="Google Shape;249;p27"/>
          <p:cNvSpPr txBox="1"/>
          <p:nvPr/>
        </p:nvSpPr>
        <p:spPr>
          <a:xfrm>
            <a:off x="5406421" y="3428667"/>
            <a:ext cx="8445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</a:rPr>
              <a:t>Predict</a:t>
            </a:r>
            <a:endParaRPr sz="1200">
              <a:solidFill>
                <a:srgbClr val="595959"/>
              </a:solidFill>
            </a:endParaRPr>
          </a:p>
        </p:txBody>
      </p:sp>
      <p:sp>
        <p:nvSpPr>
          <p:cNvPr id="250" name="Google Shape;250;p27"/>
          <p:cNvSpPr txBox="1"/>
          <p:nvPr/>
        </p:nvSpPr>
        <p:spPr>
          <a:xfrm>
            <a:off x="6880999" y="2114600"/>
            <a:ext cx="10752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</a:rPr>
              <a:t>Recommend</a:t>
            </a:r>
            <a:endParaRPr sz="1200">
              <a:solidFill>
                <a:srgbClr val="595959"/>
              </a:solidFill>
            </a:endParaRPr>
          </a:p>
        </p:txBody>
      </p:sp>
      <p:sp>
        <p:nvSpPr>
          <p:cNvPr id="251" name="Google Shape;251;p27"/>
          <p:cNvSpPr txBox="1"/>
          <p:nvPr/>
        </p:nvSpPr>
        <p:spPr>
          <a:xfrm>
            <a:off x="1290375" y="3345607"/>
            <a:ext cx="8445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</a:rPr>
              <a:t>DATA</a:t>
            </a:r>
            <a:endParaRPr sz="1200">
              <a:solidFill>
                <a:srgbClr val="595959"/>
              </a:solidFill>
            </a:endParaRPr>
          </a:p>
        </p:txBody>
      </p:sp>
      <p:sp>
        <p:nvSpPr>
          <p:cNvPr id="252" name="Google Shape;252;p27"/>
          <p:cNvSpPr txBox="1"/>
          <p:nvPr/>
        </p:nvSpPr>
        <p:spPr>
          <a:xfrm>
            <a:off x="247800" y="265750"/>
            <a:ext cx="24015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3" name="Google Shape;253;p27"/>
          <p:cNvSpPr txBox="1"/>
          <p:nvPr/>
        </p:nvSpPr>
        <p:spPr>
          <a:xfrm>
            <a:off x="247800" y="265750"/>
            <a:ext cx="40620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D0D0D"/>
                </a:solidFill>
              </a:rPr>
              <a:t>AI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4" name="Google Shape;254;p27"/>
          <p:cNvSpPr/>
          <p:nvPr/>
        </p:nvSpPr>
        <p:spPr>
          <a:xfrm>
            <a:off x="4636675" y="825375"/>
            <a:ext cx="3221400" cy="4033200"/>
          </a:xfrm>
          <a:prstGeom prst="rect">
            <a:avLst/>
          </a:prstGeom>
          <a:solidFill>
            <a:srgbClr val="FFFFFF">
              <a:alpha val="6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7"/>
          <p:cNvSpPr/>
          <p:nvPr/>
        </p:nvSpPr>
        <p:spPr>
          <a:xfrm>
            <a:off x="899625" y="825375"/>
            <a:ext cx="2061300" cy="4033200"/>
          </a:xfrm>
          <a:prstGeom prst="rect">
            <a:avLst/>
          </a:prstGeom>
          <a:solidFill>
            <a:srgbClr val="FFFFFF">
              <a:alpha val="6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7"/>
          <p:cNvSpPr/>
          <p:nvPr/>
        </p:nvSpPr>
        <p:spPr>
          <a:xfrm>
            <a:off x="2960925" y="825375"/>
            <a:ext cx="1675800" cy="1216800"/>
          </a:xfrm>
          <a:prstGeom prst="rect">
            <a:avLst/>
          </a:prstGeom>
          <a:solidFill>
            <a:srgbClr val="FFFFFF">
              <a:alpha val="6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7"/>
          <p:cNvSpPr/>
          <p:nvPr/>
        </p:nvSpPr>
        <p:spPr>
          <a:xfrm>
            <a:off x="2967775" y="3842900"/>
            <a:ext cx="1675800" cy="1013100"/>
          </a:xfrm>
          <a:prstGeom prst="rect">
            <a:avLst/>
          </a:prstGeom>
          <a:solidFill>
            <a:srgbClr val="FFFFFF">
              <a:alpha val="6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7"/>
          <p:cNvSpPr/>
          <p:nvPr/>
        </p:nvSpPr>
        <p:spPr>
          <a:xfrm>
            <a:off x="2974675" y="822375"/>
            <a:ext cx="1662000" cy="4033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 txBox="1"/>
          <p:nvPr/>
        </p:nvSpPr>
        <p:spPr>
          <a:xfrm>
            <a:off x="247800" y="265750"/>
            <a:ext cx="40620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D0D0D"/>
                </a:solidFill>
              </a:rPr>
              <a:t>TYPES OF AI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264" name="Google Shape;264;p28"/>
          <p:cNvGrpSpPr/>
          <p:nvPr/>
        </p:nvGrpSpPr>
        <p:grpSpPr>
          <a:xfrm>
            <a:off x="415475" y="718837"/>
            <a:ext cx="8313052" cy="3146375"/>
            <a:chOff x="415475" y="718837"/>
            <a:chExt cx="8313052" cy="3146375"/>
          </a:xfrm>
        </p:grpSpPr>
        <p:grpSp>
          <p:nvGrpSpPr>
            <p:cNvPr id="265" name="Google Shape;265;p28"/>
            <p:cNvGrpSpPr/>
            <p:nvPr/>
          </p:nvGrpSpPr>
          <p:grpSpPr>
            <a:xfrm>
              <a:off x="464950" y="2975900"/>
              <a:ext cx="8214825" cy="774900"/>
              <a:chOff x="464950" y="2975900"/>
              <a:chExt cx="8214825" cy="774900"/>
            </a:xfrm>
          </p:grpSpPr>
          <p:sp>
            <p:nvSpPr>
              <p:cNvPr id="266" name="Google Shape;266;p28"/>
              <p:cNvSpPr/>
              <p:nvPr/>
            </p:nvSpPr>
            <p:spPr>
              <a:xfrm>
                <a:off x="464950" y="2975900"/>
                <a:ext cx="408900" cy="774900"/>
              </a:xfrm>
              <a:prstGeom prst="rect">
                <a:avLst/>
              </a:prstGeom>
              <a:solidFill>
                <a:srgbClr val="3340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28"/>
              <p:cNvSpPr/>
              <p:nvPr/>
            </p:nvSpPr>
            <p:spPr>
              <a:xfrm>
                <a:off x="8270875" y="2975900"/>
                <a:ext cx="408900" cy="774900"/>
              </a:xfrm>
              <a:prstGeom prst="rect">
                <a:avLst/>
              </a:prstGeom>
              <a:solidFill>
                <a:srgbClr val="3340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68" name="Google Shape;268;p28"/>
            <p:cNvPicPr preferRelativeResize="0"/>
            <p:nvPr/>
          </p:nvPicPr>
          <p:blipFill rotWithShape="1">
            <a:blip r:embed="rId3">
              <a:alphaModFix/>
            </a:blip>
            <a:srcRect b="2621" l="0" r="0" t="22701"/>
            <a:stretch/>
          </p:blipFill>
          <p:spPr>
            <a:xfrm>
              <a:off x="415475" y="718837"/>
              <a:ext cx="8313052" cy="31463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"/>
          <p:cNvSpPr txBox="1"/>
          <p:nvPr/>
        </p:nvSpPr>
        <p:spPr>
          <a:xfrm>
            <a:off x="247800" y="265750"/>
            <a:ext cx="40620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D0D0D"/>
                </a:solidFill>
              </a:rPr>
              <a:t>TYPES OF AI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74" name="Google Shape;274;p29"/>
          <p:cNvSpPr txBox="1"/>
          <p:nvPr/>
        </p:nvSpPr>
        <p:spPr>
          <a:xfrm>
            <a:off x="467050" y="3932775"/>
            <a:ext cx="1277700" cy="854700"/>
          </a:xfrm>
          <a:prstGeom prst="rect">
            <a:avLst/>
          </a:prstGeom>
          <a:solidFill>
            <a:srgbClr val="33404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Personalized recommendations</a:t>
            </a:r>
            <a:endParaRPr b="1" sz="10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&amp;</a:t>
            </a:r>
            <a:endParaRPr b="1" sz="10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 Siri, Alexa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275" name="Google Shape;275;p29"/>
          <p:cNvSpPr txBox="1"/>
          <p:nvPr/>
        </p:nvSpPr>
        <p:spPr>
          <a:xfrm>
            <a:off x="1850913" y="3932775"/>
            <a:ext cx="1277700" cy="854700"/>
          </a:xfrm>
          <a:prstGeom prst="rect">
            <a:avLst/>
          </a:prstGeom>
          <a:solidFill>
            <a:srgbClr val="33404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Voice Assistance</a:t>
            </a:r>
            <a:endParaRPr b="1" sz="10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For Siri, Alexa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276" name="Google Shape;276;p29"/>
          <p:cNvSpPr txBox="1"/>
          <p:nvPr/>
        </p:nvSpPr>
        <p:spPr>
          <a:xfrm>
            <a:off x="3234775" y="3932775"/>
            <a:ext cx="1277700" cy="854700"/>
          </a:xfrm>
          <a:prstGeom prst="rect">
            <a:avLst/>
          </a:prstGeom>
          <a:solidFill>
            <a:srgbClr val="33404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Chatbots Customer service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277" name="Google Shape;277;p29"/>
          <p:cNvSpPr txBox="1"/>
          <p:nvPr/>
        </p:nvSpPr>
        <p:spPr>
          <a:xfrm>
            <a:off x="4618638" y="3932775"/>
            <a:ext cx="1277700" cy="854700"/>
          </a:xfrm>
          <a:prstGeom prst="rect">
            <a:avLst/>
          </a:prstGeom>
          <a:solidFill>
            <a:srgbClr val="33404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Personal Finance apps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278" name="Google Shape;278;p29"/>
          <p:cNvSpPr txBox="1"/>
          <p:nvPr/>
        </p:nvSpPr>
        <p:spPr>
          <a:xfrm>
            <a:off x="6002500" y="3932775"/>
            <a:ext cx="1277700" cy="854700"/>
          </a:xfrm>
          <a:prstGeom prst="rect">
            <a:avLst/>
          </a:prstGeom>
          <a:solidFill>
            <a:srgbClr val="33404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Robotic vacuum cleaner</a:t>
            </a:r>
            <a:endParaRPr b="1"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279" name="Google Shape;279;p29"/>
          <p:cNvSpPr txBox="1"/>
          <p:nvPr/>
        </p:nvSpPr>
        <p:spPr>
          <a:xfrm>
            <a:off x="7386375" y="3932775"/>
            <a:ext cx="1277700" cy="854700"/>
          </a:xfrm>
          <a:prstGeom prst="rect">
            <a:avLst/>
          </a:prstGeom>
          <a:solidFill>
            <a:srgbClr val="33404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Facial Recognition</a:t>
            </a:r>
            <a:endParaRPr b="1"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</a:endParaRPr>
          </a:p>
        </p:txBody>
      </p:sp>
      <p:grpSp>
        <p:nvGrpSpPr>
          <p:cNvPr id="280" name="Google Shape;280;p29"/>
          <p:cNvGrpSpPr/>
          <p:nvPr/>
        </p:nvGrpSpPr>
        <p:grpSpPr>
          <a:xfrm>
            <a:off x="415475" y="718837"/>
            <a:ext cx="8313052" cy="3146375"/>
            <a:chOff x="415475" y="718837"/>
            <a:chExt cx="8313052" cy="3146375"/>
          </a:xfrm>
        </p:grpSpPr>
        <p:grpSp>
          <p:nvGrpSpPr>
            <p:cNvPr id="281" name="Google Shape;281;p29"/>
            <p:cNvGrpSpPr/>
            <p:nvPr/>
          </p:nvGrpSpPr>
          <p:grpSpPr>
            <a:xfrm>
              <a:off x="464950" y="2975900"/>
              <a:ext cx="8214825" cy="774900"/>
              <a:chOff x="464950" y="2975900"/>
              <a:chExt cx="8214825" cy="774900"/>
            </a:xfrm>
          </p:grpSpPr>
          <p:sp>
            <p:nvSpPr>
              <p:cNvPr id="282" name="Google Shape;282;p29"/>
              <p:cNvSpPr/>
              <p:nvPr/>
            </p:nvSpPr>
            <p:spPr>
              <a:xfrm>
                <a:off x="464950" y="2975900"/>
                <a:ext cx="408900" cy="774900"/>
              </a:xfrm>
              <a:prstGeom prst="rect">
                <a:avLst/>
              </a:prstGeom>
              <a:solidFill>
                <a:srgbClr val="3340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29"/>
              <p:cNvSpPr/>
              <p:nvPr/>
            </p:nvSpPr>
            <p:spPr>
              <a:xfrm>
                <a:off x="8270875" y="2975900"/>
                <a:ext cx="408900" cy="774900"/>
              </a:xfrm>
              <a:prstGeom prst="rect">
                <a:avLst/>
              </a:prstGeom>
              <a:solidFill>
                <a:srgbClr val="3340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84" name="Google Shape;284;p29"/>
            <p:cNvPicPr preferRelativeResize="0"/>
            <p:nvPr/>
          </p:nvPicPr>
          <p:blipFill rotWithShape="1">
            <a:blip r:embed="rId3">
              <a:alphaModFix/>
            </a:blip>
            <a:srcRect b="2621" l="0" r="0" t="22701"/>
            <a:stretch/>
          </p:blipFill>
          <p:spPr>
            <a:xfrm>
              <a:off x="415475" y="718837"/>
              <a:ext cx="8313052" cy="31463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5" name="Google Shape;285;p29"/>
          <p:cNvSpPr/>
          <p:nvPr/>
        </p:nvSpPr>
        <p:spPr>
          <a:xfrm>
            <a:off x="350950" y="655950"/>
            <a:ext cx="8377500" cy="3146400"/>
          </a:xfrm>
          <a:prstGeom prst="rect">
            <a:avLst/>
          </a:prstGeom>
          <a:solidFill>
            <a:srgbClr val="FFFFFF">
              <a:alpha val="568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0"/>
          <p:cNvSpPr txBox="1"/>
          <p:nvPr/>
        </p:nvSpPr>
        <p:spPr>
          <a:xfrm>
            <a:off x="247800" y="265750"/>
            <a:ext cx="40620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D0D0D"/>
                </a:solidFill>
              </a:rPr>
              <a:t>TYPES OF AI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291" name="Google Shape;291;p30"/>
          <p:cNvGrpSpPr/>
          <p:nvPr/>
        </p:nvGrpSpPr>
        <p:grpSpPr>
          <a:xfrm>
            <a:off x="415475" y="718837"/>
            <a:ext cx="8313052" cy="3146375"/>
            <a:chOff x="415475" y="718837"/>
            <a:chExt cx="8313052" cy="3146375"/>
          </a:xfrm>
        </p:grpSpPr>
        <p:grpSp>
          <p:nvGrpSpPr>
            <p:cNvPr id="292" name="Google Shape;292;p30"/>
            <p:cNvGrpSpPr/>
            <p:nvPr/>
          </p:nvGrpSpPr>
          <p:grpSpPr>
            <a:xfrm>
              <a:off x="464950" y="2975900"/>
              <a:ext cx="8214825" cy="774900"/>
              <a:chOff x="464950" y="2975900"/>
              <a:chExt cx="8214825" cy="774900"/>
            </a:xfrm>
          </p:grpSpPr>
          <p:sp>
            <p:nvSpPr>
              <p:cNvPr id="293" name="Google Shape;293;p30"/>
              <p:cNvSpPr/>
              <p:nvPr/>
            </p:nvSpPr>
            <p:spPr>
              <a:xfrm>
                <a:off x="464950" y="2975900"/>
                <a:ext cx="408900" cy="774900"/>
              </a:xfrm>
              <a:prstGeom prst="rect">
                <a:avLst/>
              </a:prstGeom>
              <a:solidFill>
                <a:srgbClr val="3340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30"/>
              <p:cNvSpPr/>
              <p:nvPr/>
            </p:nvSpPr>
            <p:spPr>
              <a:xfrm>
                <a:off x="8270875" y="2975900"/>
                <a:ext cx="408900" cy="774900"/>
              </a:xfrm>
              <a:prstGeom prst="rect">
                <a:avLst/>
              </a:prstGeom>
              <a:solidFill>
                <a:srgbClr val="3340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95" name="Google Shape;295;p30"/>
            <p:cNvPicPr preferRelativeResize="0"/>
            <p:nvPr/>
          </p:nvPicPr>
          <p:blipFill rotWithShape="1">
            <a:blip r:embed="rId3">
              <a:alphaModFix/>
            </a:blip>
            <a:srcRect b="2621" l="0" r="0" t="22701"/>
            <a:stretch/>
          </p:blipFill>
          <p:spPr>
            <a:xfrm>
              <a:off x="415475" y="718837"/>
              <a:ext cx="8313052" cy="31463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6" name="Google Shape;296;p30"/>
          <p:cNvSpPr/>
          <p:nvPr/>
        </p:nvSpPr>
        <p:spPr>
          <a:xfrm>
            <a:off x="1806175" y="655950"/>
            <a:ext cx="6922200" cy="3146400"/>
          </a:xfrm>
          <a:prstGeom prst="rect">
            <a:avLst/>
          </a:prstGeom>
          <a:solidFill>
            <a:srgbClr val="FFFFFF">
              <a:alpha val="568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1"/>
          <p:cNvSpPr txBox="1"/>
          <p:nvPr/>
        </p:nvSpPr>
        <p:spPr>
          <a:xfrm>
            <a:off x="247800" y="265750"/>
            <a:ext cx="40620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D0D0D"/>
                </a:solidFill>
              </a:rPr>
              <a:t>MACHINE LEARNING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02" name="Google Shape;302;p31"/>
          <p:cNvSpPr txBox="1"/>
          <p:nvPr/>
        </p:nvSpPr>
        <p:spPr>
          <a:xfrm>
            <a:off x="6142451" y="1654275"/>
            <a:ext cx="1205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2850">
            <a:noAutofit/>
          </a:bodyPr>
          <a:lstStyle/>
          <a:p>
            <a:pPr indent="0" lvl="0" marL="12065" marR="5080" rtl="0" algn="ctr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Uns</a:t>
            </a:r>
            <a:r>
              <a:rPr b="1"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upervised </a:t>
            </a:r>
            <a:r>
              <a:rPr b="1" lang="en" sz="1300">
                <a:solidFill>
                  <a:schemeClr val="lt1"/>
                </a:solidFill>
              </a:rPr>
              <a:t>L</a:t>
            </a:r>
            <a:r>
              <a:rPr b="1"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earning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1"/>
          <p:cNvSpPr txBox="1"/>
          <p:nvPr/>
        </p:nvSpPr>
        <p:spPr>
          <a:xfrm>
            <a:off x="6142451" y="1806675"/>
            <a:ext cx="1205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2850">
            <a:noAutofit/>
          </a:bodyPr>
          <a:lstStyle/>
          <a:p>
            <a:pPr indent="0" lvl="0" marL="12065" marR="5080" rtl="0" algn="ctr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Uns</a:t>
            </a:r>
            <a:r>
              <a:rPr b="1"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upervised </a:t>
            </a:r>
            <a:r>
              <a:rPr b="1" lang="en" sz="1300">
                <a:solidFill>
                  <a:schemeClr val="lt1"/>
                </a:solidFill>
              </a:rPr>
              <a:t>L</a:t>
            </a:r>
            <a:r>
              <a:rPr b="1"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earning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1"/>
          <p:cNvSpPr/>
          <p:nvPr/>
        </p:nvSpPr>
        <p:spPr>
          <a:xfrm>
            <a:off x="1681100" y="1562850"/>
            <a:ext cx="1435800" cy="1435800"/>
          </a:xfrm>
          <a:prstGeom prst="ellipse">
            <a:avLst/>
          </a:prstGeom>
          <a:solidFill>
            <a:srgbClr val="33404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1"/>
          <p:cNvSpPr txBox="1"/>
          <p:nvPr/>
        </p:nvSpPr>
        <p:spPr>
          <a:xfrm>
            <a:off x="1908625" y="2034450"/>
            <a:ext cx="11223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50">
            <a:spAutoFit/>
          </a:bodyPr>
          <a:lstStyle/>
          <a:p>
            <a:pPr indent="-88900" lvl="0" marL="100965" marR="508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S</a:t>
            </a:r>
            <a:r>
              <a:rPr b="1"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upervised  </a:t>
            </a:r>
            <a:r>
              <a:rPr b="1" lang="en" sz="1300">
                <a:solidFill>
                  <a:schemeClr val="lt1"/>
                </a:solidFill>
              </a:rPr>
              <a:t>L</a:t>
            </a:r>
            <a:r>
              <a:rPr b="1"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earning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1"/>
          <p:cNvSpPr/>
          <p:nvPr/>
        </p:nvSpPr>
        <p:spPr>
          <a:xfrm>
            <a:off x="3854100" y="2668200"/>
            <a:ext cx="1435800" cy="1435800"/>
          </a:xfrm>
          <a:prstGeom prst="ellipse">
            <a:avLst/>
          </a:prstGeom>
          <a:solidFill>
            <a:srgbClr val="33404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1"/>
          <p:cNvSpPr txBox="1"/>
          <p:nvPr/>
        </p:nvSpPr>
        <p:spPr>
          <a:xfrm>
            <a:off x="3943000" y="3216000"/>
            <a:ext cx="129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2850">
            <a:noAutofit/>
          </a:bodyPr>
          <a:lstStyle/>
          <a:p>
            <a:pPr indent="0" lvl="0" marL="0" marR="5080" rtl="0" algn="ctr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Reinforcement  Learning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1"/>
          <p:cNvSpPr/>
          <p:nvPr/>
        </p:nvSpPr>
        <p:spPr>
          <a:xfrm>
            <a:off x="6152050" y="1579650"/>
            <a:ext cx="1435800" cy="1435800"/>
          </a:xfrm>
          <a:prstGeom prst="ellipse">
            <a:avLst/>
          </a:prstGeom>
          <a:solidFill>
            <a:srgbClr val="33404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1"/>
          <p:cNvSpPr txBox="1"/>
          <p:nvPr/>
        </p:nvSpPr>
        <p:spPr>
          <a:xfrm>
            <a:off x="6267401" y="2051250"/>
            <a:ext cx="1205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2850">
            <a:noAutofit/>
          </a:bodyPr>
          <a:lstStyle/>
          <a:p>
            <a:pPr indent="0" lvl="0" marL="12065" marR="5080" rtl="0" algn="ctr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Uns</a:t>
            </a:r>
            <a:r>
              <a:rPr b="1"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upervised </a:t>
            </a:r>
            <a:r>
              <a:rPr b="1" lang="en" sz="1300">
                <a:solidFill>
                  <a:schemeClr val="lt1"/>
                </a:solidFill>
              </a:rPr>
              <a:t>L</a:t>
            </a:r>
            <a:r>
              <a:rPr b="1"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earning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150" y="152400"/>
            <a:ext cx="6843684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2"/>
          <p:cNvSpPr/>
          <p:nvPr/>
        </p:nvSpPr>
        <p:spPr>
          <a:xfrm>
            <a:off x="887600" y="786150"/>
            <a:ext cx="3022800" cy="30228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2"/>
          <p:cNvSpPr/>
          <p:nvPr/>
        </p:nvSpPr>
        <p:spPr>
          <a:xfrm>
            <a:off x="5358550" y="769350"/>
            <a:ext cx="3022800" cy="30228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2"/>
          <p:cNvSpPr/>
          <p:nvPr/>
        </p:nvSpPr>
        <p:spPr>
          <a:xfrm>
            <a:off x="3080200" y="1874700"/>
            <a:ext cx="3022800" cy="30228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2"/>
          <p:cNvSpPr/>
          <p:nvPr/>
        </p:nvSpPr>
        <p:spPr>
          <a:xfrm>
            <a:off x="5358550" y="769350"/>
            <a:ext cx="3022800" cy="30228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2"/>
          <p:cNvSpPr txBox="1"/>
          <p:nvPr/>
        </p:nvSpPr>
        <p:spPr>
          <a:xfrm>
            <a:off x="247800" y="265750"/>
            <a:ext cx="40620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D0D0D"/>
                </a:solidFill>
              </a:rPr>
              <a:t>MACHINE LEARNING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19" name="Google Shape;319;p32"/>
          <p:cNvSpPr txBox="1"/>
          <p:nvPr/>
        </p:nvSpPr>
        <p:spPr>
          <a:xfrm>
            <a:off x="1072551" y="1569888"/>
            <a:ext cx="7239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75">
            <a:spAutoFit/>
          </a:bodyPr>
          <a:lstStyle/>
          <a:p>
            <a:pPr indent="0" lvl="0" marL="12700" marR="5080" rtl="0" algn="ctr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9900"/>
                </a:solidFill>
              </a:rPr>
              <a:t>neural  networks</a:t>
            </a:r>
            <a:endParaRPr sz="900">
              <a:solidFill>
                <a:srgbClr val="FF9900"/>
              </a:solidFill>
            </a:endParaRPr>
          </a:p>
        </p:txBody>
      </p:sp>
      <p:sp>
        <p:nvSpPr>
          <p:cNvPr id="320" name="Google Shape;320;p32"/>
          <p:cNvSpPr txBox="1"/>
          <p:nvPr/>
        </p:nvSpPr>
        <p:spPr>
          <a:xfrm>
            <a:off x="1796451" y="1072950"/>
            <a:ext cx="12051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75">
            <a:spAutoFit/>
          </a:bodyPr>
          <a:lstStyle/>
          <a:p>
            <a:pPr indent="0" lvl="0" marL="12065" marR="5080" rtl="0" algn="ctr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9900"/>
                </a:solidFill>
              </a:rPr>
              <a:t>support vector machines</a:t>
            </a:r>
            <a:endParaRPr sz="900">
              <a:solidFill>
                <a:srgbClr val="FF9900"/>
              </a:solidFill>
            </a:endParaRPr>
          </a:p>
        </p:txBody>
      </p:sp>
      <p:sp>
        <p:nvSpPr>
          <p:cNvPr id="321" name="Google Shape;321;p32"/>
          <p:cNvSpPr txBox="1"/>
          <p:nvPr/>
        </p:nvSpPr>
        <p:spPr>
          <a:xfrm>
            <a:off x="1967151" y="3165750"/>
            <a:ext cx="8637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75">
            <a:spAutoFit/>
          </a:bodyPr>
          <a:lstStyle/>
          <a:p>
            <a:pPr indent="0" lvl="0" marL="12700" marR="5080" rtl="0" algn="ctr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9900"/>
                </a:solidFill>
              </a:rPr>
              <a:t>L</a:t>
            </a:r>
            <a:r>
              <a:rPr b="1" lang="en" sz="900">
                <a:solidFill>
                  <a:srgbClr val="FF9900"/>
                </a:solidFill>
              </a:rPr>
              <a:t>ogistic  Regression</a:t>
            </a:r>
            <a:endParaRPr sz="900">
              <a:solidFill>
                <a:srgbClr val="FF9900"/>
              </a:solidFill>
            </a:endParaRPr>
          </a:p>
        </p:txBody>
      </p:sp>
      <p:sp>
        <p:nvSpPr>
          <p:cNvPr id="322" name="Google Shape;322;p32"/>
          <p:cNvSpPr txBox="1"/>
          <p:nvPr/>
        </p:nvSpPr>
        <p:spPr>
          <a:xfrm>
            <a:off x="1164875" y="2663400"/>
            <a:ext cx="3978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75">
            <a:spAutoFit/>
          </a:bodyPr>
          <a:lstStyle/>
          <a:p>
            <a:pPr indent="0" lvl="0" marL="12700" marR="5080" rtl="0" algn="ctr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9900"/>
                </a:solidFill>
              </a:rPr>
              <a:t>Naive  Bayes</a:t>
            </a:r>
            <a:endParaRPr sz="900">
              <a:solidFill>
                <a:srgbClr val="FF9900"/>
              </a:solidFill>
            </a:endParaRPr>
          </a:p>
        </p:txBody>
      </p:sp>
      <p:sp>
        <p:nvSpPr>
          <p:cNvPr id="323" name="Google Shape;323;p32"/>
          <p:cNvSpPr txBox="1"/>
          <p:nvPr/>
        </p:nvSpPr>
        <p:spPr>
          <a:xfrm>
            <a:off x="3116900" y="1569900"/>
            <a:ext cx="5388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75">
            <a:spAutoFit/>
          </a:bodyPr>
          <a:lstStyle/>
          <a:p>
            <a:pPr indent="-104775" lvl="0" marL="116838" marR="5080" rtl="0" algn="ctr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9900"/>
                </a:solidFill>
              </a:rPr>
              <a:t>Decision  </a:t>
            </a:r>
            <a:endParaRPr b="1" sz="900">
              <a:solidFill>
                <a:srgbClr val="FF9900"/>
              </a:solidFill>
            </a:endParaRPr>
          </a:p>
          <a:p>
            <a:pPr indent="-104775" lvl="0" marL="116838" marR="5080" rtl="0" algn="ctr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9900"/>
                </a:solidFill>
              </a:rPr>
              <a:t>trees</a:t>
            </a:r>
            <a:endParaRPr sz="900">
              <a:solidFill>
                <a:srgbClr val="FF9900"/>
              </a:solidFill>
            </a:endParaRPr>
          </a:p>
        </p:txBody>
      </p:sp>
      <p:sp>
        <p:nvSpPr>
          <p:cNvPr id="324" name="Google Shape;324;p32"/>
          <p:cNvSpPr txBox="1"/>
          <p:nvPr/>
        </p:nvSpPr>
        <p:spPr>
          <a:xfrm>
            <a:off x="6600538" y="3217350"/>
            <a:ext cx="53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9900"/>
                </a:solidFill>
              </a:rPr>
              <a:t>k-means</a:t>
            </a:r>
            <a:endParaRPr sz="1000">
              <a:solidFill>
                <a:srgbClr val="FF9900"/>
              </a:solidFill>
            </a:endParaRPr>
          </a:p>
        </p:txBody>
      </p:sp>
      <p:sp>
        <p:nvSpPr>
          <p:cNvPr id="325" name="Google Shape;325;p32"/>
          <p:cNvSpPr txBox="1"/>
          <p:nvPr/>
        </p:nvSpPr>
        <p:spPr>
          <a:xfrm>
            <a:off x="7620525" y="2647650"/>
            <a:ext cx="4653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9900"/>
                </a:solidFill>
              </a:rPr>
              <a:t>A</a:t>
            </a:r>
            <a:r>
              <a:rPr b="1" lang="en" sz="1000">
                <a:solidFill>
                  <a:srgbClr val="FF9900"/>
                </a:solidFill>
              </a:rPr>
              <a:t>utoencoders</a:t>
            </a:r>
            <a:endParaRPr sz="1000">
              <a:solidFill>
                <a:srgbClr val="FF9900"/>
              </a:solidFill>
            </a:endParaRPr>
          </a:p>
        </p:txBody>
      </p:sp>
      <p:sp>
        <p:nvSpPr>
          <p:cNvPr id="326" name="Google Shape;326;p32"/>
          <p:cNvSpPr txBox="1"/>
          <p:nvPr/>
        </p:nvSpPr>
        <p:spPr>
          <a:xfrm>
            <a:off x="6333394" y="1057350"/>
            <a:ext cx="1073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75">
            <a:spAutoFit/>
          </a:bodyPr>
          <a:lstStyle/>
          <a:p>
            <a:pPr indent="0" lvl="0" marL="0" marR="5080" rtl="0" algn="ctr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9900"/>
                </a:solidFill>
              </a:rPr>
              <a:t>self-</a:t>
            </a:r>
            <a:r>
              <a:rPr b="1" lang="en" sz="1000">
                <a:solidFill>
                  <a:srgbClr val="FF9900"/>
                </a:solidFill>
              </a:rPr>
              <a:t>organising</a:t>
            </a:r>
            <a:r>
              <a:rPr b="1" lang="en" sz="1000">
                <a:solidFill>
                  <a:srgbClr val="FF9900"/>
                </a:solidFill>
              </a:rPr>
              <a:t>  maps</a:t>
            </a:r>
            <a:endParaRPr sz="1000">
              <a:solidFill>
                <a:srgbClr val="FF9900"/>
              </a:solidFill>
            </a:endParaRPr>
          </a:p>
        </p:txBody>
      </p:sp>
      <p:sp>
        <p:nvSpPr>
          <p:cNvPr id="327" name="Google Shape;327;p32"/>
          <p:cNvSpPr txBox="1"/>
          <p:nvPr/>
        </p:nvSpPr>
        <p:spPr>
          <a:xfrm>
            <a:off x="7406496" y="1554312"/>
            <a:ext cx="7938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75">
            <a:spAutoFit/>
          </a:bodyPr>
          <a:lstStyle/>
          <a:p>
            <a:pPr indent="0" lvl="0" marL="0" marR="5080" rtl="0" algn="ctr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9900"/>
                </a:solidFill>
              </a:rPr>
              <a:t>D</a:t>
            </a:r>
            <a:r>
              <a:rPr b="1" lang="en" sz="1000">
                <a:solidFill>
                  <a:srgbClr val="FF9900"/>
                </a:solidFill>
              </a:rPr>
              <a:t>eep belief  networks</a:t>
            </a:r>
            <a:endParaRPr sz="1000">
              <a:solidFill>
                <a:srgbClr val="FF9900"/>
              </a:solidFill>
            </a:endParaRPr>
          </a:p>
        </p:txBody>
      </p:sp>
      <p:sp>
        <p:nvSpPr>
          <p:cNvPr id="328" name="Google Shape;328;p32"/>
          <p:cNvSpPr txBox="1"/>
          <p:nvPr/>
        </p:nvSpPr>
        <p:spPr>
          <a:xfrm>
            <a:off x="5586051" y="1554288"/>
            <a:ext cx="8637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75">
            <a:spAutoFit/>
          </a:bodyPr>
          <a:lstStyle/>
          <a:p>
            <a:pPr indent="-34925" lvl="0" marL="46990" marR="5080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9900"/>
                </a:solidFill>
              </a:rPr>
              <a:t>boltzmann  machines</a:t>
            </a:r>
            <a:endParaRPr sz="1000">
              <a:solidFill>
                <a:srgbClr val="FF9900"/>
              </a:solidFill>
            </a:endParaRPr>
          </a:p>
        </p:txBody>
      </p:sp>
      <p:sp>
        <p:nvSpPr>
          <p:cNvPr id="329" name="Google Shape;329;p32"/>
          <p:cNvSpPr txBox="1"/>
          <p:nvPr/>
        </p:nvSpPr>
        <p:spPr>
          <a:xfrm>
            <a:off x="5240202" y="3549675"/>
            <a:ext cx="7239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75">
            <a:spAutoFit/>
          </a:bodyPr>
          <a:lstStyle/>
          <a:p>
            <a:pPr indent="0" lvl="0" marL="12700" marR="5080" rtl="0" algn="ctr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9900"/>
                </a:solidFill>
              </a:rPr>
              <a:t>M</a:t>
            </a:r>
            <a:r>
              <a:rPr b="1" lang="en" sz="1000">
                <a:solidFill>
                  <a:srgbClr val="FF9900"/>
                </a:solidFill>
              </a:rPr>
              <a:t>onte  </a:t>
            </a:r>
            <a:endParaRPr b="1" sz="1000">
              <a:solidFill>
                <a:srgbClr val="FF9900"/>
              </a:solidFill>
            </a:endParaRPr>
          </a:p>
          <a:p>
            <a:pPr indent="0" lvl="0" marL="12700" marR="5080" rtl="0" algn="ctr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9900"/>
                </a:solidFill>
              </a:rPr>
              <a:t>carlo</a:t>
            </a:r>
            <a:endParaRPr sz="1000">
              <a:solidFill>
                <a:srgbClr val="FF9900"/>
              </a:solidFill>
            </a:endParaRPr>
          </a:p>
        </p:txBody>
      </p:sp>
      <p:sp>
        <p:nvSpPr>
          <p:cNvPr id="330" name="Google Shape;330;p32"/>
          <p:cNvSpPr txBox="1"/>
          <p:nvPr/>
        </p:nvSpPr>
        <p:spPr>
          <a:xfrm>
            <a:off x="4289051" y="4428575"/>
            <a:ext cx="6051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9900"/>
                </a:solidFill>
              </a:rPr>
              <a:t>SARSA</a:t>
            </a:r>
            <a:endParaRPr sz="1000">
              <a:solidFill>
                <a:srgbClr val="FF9900"/>
              </a:solidFill>
            </a:endParaRPr>
          </a:p>
        </p:txBody>
      </p:sp>
      <p:sp>
        <p:nvSpPr>
          <p:cNvPr id="331" name="Google Shape;331;p32"/>
          <p:cNvSpPr txBox="1"/>
          <p:nvPr/>
        </p:nvSpPr>
        <p:spPr>
          <a:xfrm>
            <a:off x="4159638" y="2219250"/>
            <a:ext cx="8637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9900"/>
                </a:solidFill>
              </a:rPr>
              <a:t>D</a:t>
            </a:r>
            <a:r>
              <a:rPr b="1" lang="en" sz="1000">
                <a:solidFill>
                  <a:srgbClr val="FF9900"/>
                </a:solidFill>
              </a:rPr>
              <a:t>eep</a:t>
            </a:r>
            <a:endParaRPr sz="1000">
              <a:solidFill>
                <a:srgbClr val="FF99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9900"/>
                </a:solidFill>
              </a:rPr>
              <a:t>L</a:t>
            </a:r>
            <a:r>
              <a:rPr b="1" lang="en" sz="1000">
                <a:solidFill>
                  <a:srgbClr val="FF9900"/>
                </a:solidFill>
              </a:rPr>
              <a:t>earning</a:t>
            </a:r>
            <a:endParaRPr sz="1000">
              <a:solidFill>
                <a:srgbClr val="FF9900"/>
              </a:solidFill>
            </a:endParaRPr>
          </a:p>
        </p:txBody>
      </p:sp>
      <p:sp>
        <p:nvSpPr>
          <p:cNvPr id="332" name="Google Shape;332;p32"/>
          <p:cNvSpPr txBox="1"/>
          <p:nvPr/>
        </p:nvSpPr>
        <p:spPr>
          <a:xfrm>
            <a:off x="3320151" y="3549525"/>
            <a:ext cx="4653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9900"/>
                </a:solidFill>
              </a:rPr>
              <a:t>A</a:t>
            </a:r>
            <a:r>
              <a:rPr b="1" lang="en" sz="1000">
                <a:solidFill>
                  <a:srgbClr val="FF9900"/>
                </a:solidFill>
              </a:rPr>
              <a:t>ctor</a:t>
            </a:r>
            <a:endParaRPr b="1" sz="1000">
              <a:solidFill>
                <a:srgbClr val="FF9900"/>
              </a:solidFill>
            </a:endParaRPr>
          </a:p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9900"/>
                </a:solidFill>
              </a:rPr>
              <a:t>critic</a:t>
            </a:r>
            <a:endParaRPr sz="1000">
              <a:solidFill>
                <a:srgbClr val="FF9900"/>
              </a:solidFill>
            </a:endParaRPr>
          </a:p>
        </p:txBody>
      </p:sp>
      <p:sp>
        <p:nvSpPr>
          <p:cNvPr id="333" name="Google Shape;333;p32"/>
          <p:cNvSpPr/>
          <p:nvPr/>
        </p:nvSpPr>
        <p:spPr>
          <a:xfrm>
            <a:off x="1681100" y="1562850"/>
            <a:ext cx="1435800" cy="1435800"/>
          </a:xfrm>
          <a:prstGeom prst="ellipse">
            <a:avLst/>
          </a:prstGeom>
          <a:solidFill>
            <a:srgbClr val="33404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2"/>
          <p:cNvSpPr txBox="1"/>
          <p:nvPr/>
        </p:nvSpPr>
        <p:spPr>
          <a:xfrm>
            <a:off x="1908625" y="2034450"/>
            <a:ext cx="11223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50">
            <a:spAutoFit/>
          </a:bodyPr>
          <a:lstStyle/>
          <a:p>
            <a:pPr indent="-88900" lvl="0" marL="100965" marR="508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S</a:t>
            </a:r>
            <a:r>
              <a:rPr b="1"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upervised  </a:t>
            </a:r>
            <a:r>
              <a:rPr b="1" lang="en" sz="1300">
                <a:solidFill>
                  <a:schemeClr val="lt1"/>
                </a:solidFill>
              </a:rPr>
              <a:t>L</a:t>
            </a:r>
            <a:r>
              <a:rPr b="1"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earning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2"/>
          <p:cNvSpPr/>
          <p:nvPr/>
        </p:nvSpPr>
        <p:spPr>
          <a:xfrm>
            <a:off x="3854100" y="2668200"/>
            <a:ext cx="1435800" cy="1435800"/>
          </a:xfrm>
          <a:prstGeom prst="ellipse">
            <a:avLst/>
          </a:prstGeom>
          <a:solidFill>
            <a:srgbClr val="33404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2"/>
          <p:cNvSpPr txBox="1"/>
          <p:nvPr/>
        </p:nvSpPr>
        <p:spPr>
          <a:xfrm>
            <a:off x="3943000" y="3216000"/>
            <a:ext cx="129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2850">
            <a:noAutofit/>
          </a:bodyPr>
          <a:lstStyle/>
          <a:p>
            <a:pPr indent="0" lvl="0" marL="0" marR="5080" rtl="0" algn="ctr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Reinforcement  Learning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2"/>
          <p:cNvSpPr/>
          <p:nvPr/>
        </p:nvSpPr>
        <p:spPr>
          <a:xfrm>
            <a:off x="6152050" y="1579650"/>
            <a:ext cx="1435800" cy="1435800"/>
          </a:xfrm>
          <a:prstGeom prst="ellipse">
            <a:avLst/>
          </a:prstGeom>
          <a:solidFill>
            <a:srgbClr val="33404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2"/>
          <p:cNvSpPr txBox="1"/>
          <p:nvPr/>
        </p:nvSpPr>
        <p:spPr>
          <a:xfrm>
            <a:off x="6267401" y="2051250"/>
            <a:ext cx="1205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2850">
            <a:noAutofit/>
          </a:bodyPr>
          <a:lstStyle/>
          <a:p>
            <a:pPr indent="0" lvl="0" marL="12065" marR="5080" rtl="0" algn="ctr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Uns</a:t>
            </a:r>
            <a:r>
              <a:rPr b="1"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upervised </a:t>
            </a:r>
            <a:r>
              <a:rPr b="1" lang="en" sz="1300">
                <a:solidFill>
                  <a:schemeClr val="lt1"/>
                </a:solidFill>
              </a:rPr>
              <a:t>L</a:t>
            </a:r>
            <a:r>
              <a:rPr b="1"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earning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/>
          <p:nvPr/>
        </p:nvSpPr>
        <p:spPr>
          <a:xfrm>
            <a:off x="247800" y="265750"/>
            <a:ext cx="40620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D0D0D"/>
                </a:solidFill>
              </a:rPr>
              <a:t>MACHINE LEARNING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44" name="Google Shape;344;p33"/>
          <p:cNvSpPr txBox="1"/>
          <p:nvPr/>
        </p:nvSpPr>
        <p:spPr>
          <a:xfrm>
            <a:off x="6600538" y="3217350"/>
            <a:ext cx="53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9900"/>
                </a:solidFill>
              </a:rPr>
              <a:t>k-means</a:t>
            </a:r>
            <a:endParaRPr sz="1000">
              <a:solidFill>
                <a:srgbClr val="FF9900"/>
              </a:solidFill>
            </a:endParaRPr>
          </a:p>
        </p:txBody>
      </p:sp>
      <p:sp>
        <p:nvSpPr>
          <p:cNvPr id="345" name="Google Shape;345;p33"/>
          <p:cNvSpPr txBox="1"/>
          <p:nvPr/>
        </p:nvSpPr>
        <p:spPr>
          <a:xfrm>
            <a:off x="1908625" y="2034450"/>
            <a:ext cx="11223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50">
            <a:spAutoFit/>
          </a:bodyPr>
          <a:lstStyle/>
          <a:p>
            <a:pPr indent="-88900" lvl="0" marL="100965" marR="508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S</a:t>
            </a:r>
            <a:r>
              <a:rPr b="1"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upervised  </a:t>
            </a:r>
            <a:r>
              <a:rPr b="1" lang="en" sz="1300">
                <a:solidFill>
                  <a:schemeClr val="lt1"/>
                </a:solidFill>
              </a:rPr>
              <a:t>L</a:t>
            </a:r>
            <a:r>
              <a:rPr b="1"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earning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3"/>
          <p:cNvSpPr/>
          <p:nvPr/>
        </p:nvSpPr>
        <p:spPr>
          <a:xfrm>
            <a:off x="6152050" y="1579650"/>
            <a:ext cx="1435800" cy="1435800"/>
          </a:xfrm>
          <a:prstGeom prst="ellipse">
            <a:avLst/>
          </a:prstGeom>
          <a:solidFill>
            <a:srgbClr val="33404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3"/>
          <p:cNvSpPr txBox="1"/>
          <p:nvPr/>
        </p:nvSpPr>
        <p:spPr>
          <a:xfrm>
            <a:off x="6267401" y="2051250"/>
            <a:ext cx="1205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2850">
            <a:noAutofit/>
          </a:bodyPr>
          <a:lstStyle/>
          <a:p>
            <a:pPr indent="0" lvl="0" marL="12065" marR="5080" rtl="0" algn="ctr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Uns</a:t>
            </a:r>
            <a:r>
              <a:rPr b="1"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upervised </a:t>
            </a:r>
            <a:r>
              <a:rPr b="1" lang="en" sz="1300">
                <a:solidFill>
                  <a:schemeClr val="lt1"/>
                </a:solidFill>
              </a:rPr>
              <a:t>L</a:t>
            </a:r>
            <a:r>
              <a:rPr b="1"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earning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4"/>
          <p:cNvSpPr txBox="1"/>
          <p:nvPr/>
        </p:nvSpPr>
        <p:spPr>
          <a:xfrm>
            <a:off x="3528000" y="752825"/>
            <a:ext cx="21270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D0D0D"/>
                </a:solidFill>
              </a:rPr>
              <a:t>MACHINE LEARNING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53" name="Google Shape;353;p34"/>
          <p:cNvSpPr txBox="1"/>
          <p:nvPr/>
        </p:nvSpPr>
        <p:spPr>
          <a:xfrm>
            <a:off x="4159638" y="4163725"/>
            <a:ext cx="8637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75">
            <a:spAutoFit/>
          </a:bodyPr>
          <a:lstStyle/>
          <a:p>
            <a:pPr indent="0" lvl="0" marL="12700" marR="5080" rtl="0" algn="ctr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9900"/>
                </a:solidFill>
              </a:rPr>
              <a:t>K - Means</a:t>
            </a:r>
            <a:endParaRPr sz="900">
              <a:solidFill>
                <a:srgbClr val="FF9900"/>
              </a:solidFill>
            </a:endParaRPr>
          </a:p>
        </p:txBody>
      </p:sp>
      <p:pic>
        <p:nvPicPr>
          <p:cNvPr id="354" name="Google Shape;354;p34"/>
          <p:cNvPicPr preferRelativeResize="0"/>
          <p:nvPr/>
        </p:nvPicPr>
        <p:blipFill rotWithShape="1">
          <a:blip r:embed="rId3">
            <a:alphaModFix/>
          </a:blip>
          <a:srcRect b="7965" l="0" r="12679" t="10167"/>
          <a:stretch/>
        </p:blipFill>
        <p:spPr>
          <a:xfrm>
            <a:off x="3242088" y="1278488"/>
            <a:ext cx="2659828" cy="26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04912"/>
            <a:ext cx="8856524" cy="387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9677" y="196350"/>
            <a:ext cx="1404652" cy="79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 rotWithShape="1">
          <a:blip r:embed="rId3">
            <a:alphaModFix/>
          </a:blip>
          <a:srcRect b="6635" l="0" r="0" t="13803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/>
          <p:nvPr/>
        </p:nvSpPr>
        <p:spPr>
          <a:xfrm>
            <a:off x="3721950" y="2303350"/>
            <a:ext cx="1700100" cy="667500"/>
          </a:xfrm>
          <a:prstGeom prst="wedgeRoundRectCallout">
            <a:avLst>
              <a:gd fmla="val -20980" name="adj1"/>
              <a:gd fmla="val 77559" name="adj2"/>
              <a:gd fmla="val 0" name="adj3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layfair Display"/>
                <a:ea typeface="Playfair Display"/>
                <a:cs typeface="Playfair Display"/>
                <a:sym typeface="Playfair Display"/>
              </a:rPr>
              <a:t>CITY.AI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/>
        </p:nvSpPr>
        <p:spPr>
          <a:xfrm>
            <a:off x="1761750" y="1805400"/>
            <a:ext cx="5620500" cy="15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D0D0D"/>
                </a:solidFill>
              </a:rPr>
              <a:t>LEARN</a:t>
            </a:r>
            <a:endParaRPr b="1" sz="1200">
              <a:solidFill>
                <a:srgbClr val="0D0D0D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D0D0D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D0D0D"/>
                </a:solidFill>
              </a:rPr>
              <a:t>L</a:t>
            </a:r>
            <a:r>
              <a:rPr b="1" lang="en" sz="1200">
                <a:solidFill>
                  <a:srgbClr val="0D0D0D"/>
                </a:solidFill>
              </a:rPr>
              <a:t>1</a:t>
            </a:r>
            <a:r>
              <a:rPr lang="en" sz="1200">
                <a:solidFill>
                  <a:srgbClr val="0D0D0D"/>
                </a:solidFill>
              </a:rPr>
              <a:t>: AI, Cities and Open Data Banks</a:t>
            </a:r>
            <a:endParaRPr sz="1200">
              <a:solidFill>
                <a:srgbClr val="0D0D0D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D0D0D"/>
                </a:solidFill>
              </a:rPr>
              <a:t>L</a:t>
            </a:r>
            <a:r>
              <a:rPr b="1" lang="en" sz="1200">
                <a:solidFill>
                  <a:srgbClr val="0D0D0D"/>
                </a:solidFill>
              </a:rPr>
              <a:t>2</a:t>
            </a:r>
            <a:r>
              <a:rPr lang="en" sz="1200">
                <a:solidFill>
                  <a:srgbClr val="0D0D0D"/>
                </a:solidFill>
              </a:rPr>
              <a:t>: Machine Learning</a:t>
            </a:r>
            <a:endParaRPr sz="1200">
              <a:solidFill>
                <a:srgbClr val="0D0D0D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D0D0D"/>
                </a:solidFill>
              </a:rPr>
              <a:t>L</a:t>
            </a:r>
            <a:r>
              <a:rPr b="1" lang="en" sz="1200">
                <a:solidFill>
                  <a:srgbClr val="0D0D0D"/>
                </a:solidFill>
              </a:rPr>
              <a:t>3</a:t>
            </a:r>
            <a:r>
              <a:rPr lang="en" sz="1200">
                <a:solidFill>
                  <a:srgbClr val="0D0D0D"/>
                </a:solidFill>
              </a:rPr>
              <a:t>: Satellite mapping and data processing</a:t>
            </a:r>
            <a:endParaRPr sz="1200">
              <a:solidFill>
                <a:srgbClr val="0D0D0D"/>
              </a:solidFill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247800" y="265750"/>
            <a:ext cx="40620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D0D0D"/>
                </a:solidFill>
              </a:rPr>
              <a:t>CONTENTS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/>
          <p:nvPr/>
        </p:nvSpPr>
        <p:spPr>
          <a:xfrm>
            <a:off x="1783675" y="2407725"/>
            <a:ext cx="3431700" cy="26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 txBox="1"/>
          <p:nvPr/>
        </p:nvSpPr>
        <p:spPr>
          <a:xfrm>
            <a:off x="1761750" y="1805400"/>
            <a:ext cx="5620500" cy="15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D0D0D"/>
                </a:solidFill>
              </a:rPr>
              <a:t>LEARN</a:t>
            </a:r>
            <a:endParaRPr b="1" sz="1200">
              <a:solidFill>
                <a:srgbClr val="0D0D0D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D0D0D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L1</a:t>
            </a:r>
            <a:r>
              <a:rPr lang="en" sz="1200">
                <a:solidFill>
                  <a:schemeClr val="lt1"/>
                </a:solidFill>
              </a:rPr>
              <a:t>:</a:t>
            </a:r>
            <a:r>
              <a:rPr lang="en" sz="1200">
                <a:solidFill>
                  <a:schemeClr val="lt1"/>
                </a:solidFill>
              </a:rPr>
              <a:t> AI, Cities and Open Data Banks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D0D0D"/>
                </a:solidFill>
              </a:rPr>
              <a:t>L2</a:t>
            </a:r>
            <a:r>
              <a:rPr lang="en" sz="1200">
                <a:solidFill>
                  <a:srgbClr val="0D0D0D"/>
                </a:solidFill>
              </a:rPr>
              <a:t>: Machine Learning</a:t>
            </a:r>
            <a:endParaRPr sz="1200">
              <a:solidFill>
                <a:srgbClr val="0D0D0D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D0D0D"/>
                </a:solidFill>
              </a:rPr>
              <a:t>L3</a:t>
            </a:r>
            <a:r>
              <a:rPr lang="en" sz="1200">
                <a:solidFill>
                  <a:srgbClr val="0D0D0D"/>
                </a:solidFill>
              </a:rPr>
              <a:t>: Satellite mapping and data processing</a:t>
            </a:r>
            <a:endParaRPr sz="1200">
              <a:solidFill>
                <a:srgbClr val="0D0D0D"/>
              </a:solidFill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247800" y="265750"/>
            <a:ext cx="40620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D0D0D"/>
                </a:solidFill>
              </a:rPr>
              <a:t>CONTENTS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9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/>
        </p:nvSpPr>
        <p:spPr>
          <a:xfrm>
            <a:off x="2937175" y="2292450"/>
            <a:ext cx="13395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What is</a:t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4339350" y="2349000"/>
            <a:ext cx="465300" cy="44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AI</a:t>
            </a:r>
            <a:endParaRPr b="1"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/>
        </p:nvSpPr>
        <p:spPr>
          <a:xfrm>
            <a:off x="247800" y="265750"/>
            <a:ext cx="40620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D0D0D"/>
                </a:solidFill>
              </a:rPr>
              <a:t>DEFINITION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1761750" y="2013150"/>
            <a:ext cx="5620500" cy="11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 u="sng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AI</a:t>
            </a:r>
            <a:endParaRPr b="1" sz="1700" u="sng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“</a:t>
            </a: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 entity that empowers machines to </a:t>
            </a:r>
            <a:r>
              <a:rPr b="1"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Learn</a:t>
            </a: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Think</a:t>
            </a: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and </a:t>
            </a:r>
            <a:r>
              <a:rPr b="1"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Reason “</a:t>
            </a:r>
            <a:endParaRPr b="1" sz="1200">
              <a:solidFill>
                <a:srgbClr val="0D0D0D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/>
        </p:nvSpPr>
        <p:spPr>
          <a:xfrm>
            <a:off x="247800" y="265750"/>
            <a:ext cx="24015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9" name="Google Shape;119;p21"/>
          <p:cNvSpPr txBox="1"/>
          <p:nvPr/>
        </p:nvSpPr>
        <p:spPr>
          <a:xfrm>
            <a:off x="247800" y="265750"/>
            <a:ext cx="40620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D0D0D"/>
                </a:solidFill>
              </a:rPr>
              <a:t>HOW DOES IT WORK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4587" y="1974351"/>
            <a:ext cx="1732009" cy="1732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6443" y="2418468"/>
            <a:ext cx="844342" cy="844345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dashDot"/>
            <a:round/>
            <a:headEnd len="sm" w="sm" type="none"/>
            <a:tailEnd len="sm" w="sm" type="none"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6441" y="3721608"/>
            <a:ext cx="844342" cy="844345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dashDot"/>
            <a:round/>
            <a:headEnd len="sm" w="sm" type="none"/>
            <a:tailEnd len="sm" w="sm" type="none"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6444" y="1115326"/>
            <a:ext cx="844342" cy="844342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dashDot"/>
            <a:round/>
            <a:headEnd len="sm" w="sm" type="none"/>
            <a:tailEnd len="sm" w="sm" type="none"/>
          </a:ln>
        </p:spPr>
      </p:pic>
      <p:pic>
        <p:nvPicPr>
          <p:cNvPr id="124" name="Google Shape;124;p21"/>
          <p:cNvPicPr preferRelativeResize="0"/>
          <p:nvPr/>
        </p:nvPicPr>
        <p:blipFill rotWithShape="1">
          <a:blip r:embed="rId7">
            <a:alphaModFix/>
          </a:blip>
          <a:srcRect b="14643" l="13943" r="12321" t="9759"/>
          <a:stretch/>
        </p:blipFill>
        <p:spPr>
          <a:xfrm>
            <a:off x="1290375" y="2407532"/>
            <a:ext cx="844342" cy="865668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dashDot"/>
            <a:round/>
            <a:headEnd len="sm" w="sm" type="none"/>
            <a:tailEnd len="sm" w="sm" type="none"/>
          </a:ln>
        </p:spPr>
      </p:pic>
      <p:pic>
        <p:nvPicPr>
          <p:cNvPr id="125" name="Google Shape;125;p21"/>
          <p:cNvPicPr preferRelativeResize="0"/>
          <p:nvPr/>
        </p:nvPicPr>
        <p:blipFill rotWithShape="1">
          <a:blip r:embed="rId8">
            <a:alphaModFix/>
          </a:blip>
          <a:srcRect b="10" l="0" r="0" t="0"/>
          <a:stretch/>
        </p:blipFill>
        <p:spPr>
          <a:xfrm>
            <a:off x="6945202" y="2407532"/>
            <a:ext cx="844342" cy="844342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dashDot"/>
            <a:round/>
            <a:headEnd len="sm" w="sm" type="none"/>
            <a:tailEnd len="sm" w="sm" type="none"/>
          </a:ln>
        </p:spPr>
      </p:pic>
      <p:pic>
        <p:nvPicPr>
          <p:cNvPr id="126" name="Google Shape;126;p21"/>
          <p:cNvPicPr preferRelativeResize="0"/>
          <p:nvPr/>
        </p:nvPicPr>
        <p:blipFill rotWithShape="1">
          <a:blip r:embed="rId7">
            <a:alphaModFix/>
          </a:blip>
          <a:srcRect b="14643" l="13943" r="12321" t="9759"/>
          <a:stretch/>
        </p:blipFill>
        <p:spPr>
          <a:xfrm>
            <a:off x="1290375" y="1082796"/>
            <a:ext cx="844342" cy="865668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dashDot"/>
            <a:round/>
            <a:headEnd len="sm" w="sm" type="none"/>
            <a:tailEnd len="sm" w="sm" type="none"/>
          </a:ln>
        </p:spPr>
      </p:pic>
      <p:pic>
        <p:nvPicPr>
          <p:cNvPr id="127" name="Google Shape;127;p21"/>
          <p:cNvPicPr preferRelativeResize="0"/>
          <p:nvPr/>
        </p:nvPicPr>
        <p:blipFill rotWithShape="1">
          <a:blip r:embed="rId7">
            <a:alphaModFix/>
          </a:blip>
          <a:srcRect b="14643" l="13943" r="12321" t="9759"/>
          <a:stretch/>
        </p:blipFill>
        <p:spPr>
          <a:xfrm>
            <a:off x="1290375" y="3710944"/>
            <a:ext cx="844342" cy="865668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dashDot"/>
            <a:round/>
            <a:headEnd len="sm" w="sm" type="none"/>
            <a:tailEnd len="sm" w="sm" type="none"/>
          </a:ln>
        </p:spPr>
      </p:pic>
      <p:cxnSp>
        <p:nvCxnSpPr>
          <p:cNvPr id="128" name="Google Shape;128;p21"/>
          <p:cNvCxnSpPr/>
          <p:nvPr/>
        </p:nvCxnSpPr>
        <p:spPr>
          <a:xfrm>
            <a:off x="2266934" y="1515508"/>
            <a:ext cx="1503600" cy="459000"/>
          </a:xfrm>
          <a:prstGeom prst="bentConnector3">
            <a:avLst>
              <a:gd fmla="val 100147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21"/>
          <p:cNvCxnSpPr/>
          <p:nvPr/>
        </p:nvCxnSpPr>
        <p:spPr>
          <a:xfrm>
            <a:off x="2266964" y="2839831"/>
            <a:ext cx="7077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21"/>
          <p:cNvCxnSpPr>
            <a:endCxn id="131" idx="2"/>
          </p:cNvCxnSpPr>
          <p:nvPr/>
        </p:nvCxnSpPr>
        <p:spPr>
          <a:xfrm flipH="1" rot="10800000">
            <a:off x="2284657" y="3842891"/>
            <a:ext cx="1556700" cy="310500"/>
          </a:xfrm>
          <a:prstGeom prst="bent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21"/>
          <p:cNvCxnSpPr>
            <a:stCxn id="120" idx="3"/>
          </p:cNvCxnSpPr>
          <p:nvPr/>
        </p:nvCxnSpPr>
        <p:spPr>
          <a:xfrm>
            <a:off x="4636595" y="2840355"/>
            <a:ext cx="6570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21"/>
          <p:cNvCxnSpPr/>
          <p:nvPr/>
        </p:nvCxnSpPr>
        <p:spPr>
          <a:xfrm flipH="1" rot="-5400000">
            <a:off x="4143459" y="3367295"/>
            <a:ext cx="1322400" cy="336000"/>
          </a:xfrm>
          <a:prstGeom prst="bentConnector3">
            <a:avLst>
              <a:gd fmla="val 292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21"/>
          <p:cNvCxnSpPr/>
          <p:nvPr/>
        </p:nvCxnSpPr>
        <p:spPr>
          <a:xfrm>
            <a:off x="4972642" y="4196361"/>
            <a:ext cx="3324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21"/>
          <p:cNvCxnSpPr/>
          <p:nvPr/>
        </p:nvCxnSpPr>
        <p:spPr>
          <a:xfrm rot="-5400000">
            <a:off x="4143394" y="1977939"/>
            <a:ext cx="1322400" cy="336000"/>
          </a:xfrm>
          <a:prstGeom prst="bentConnector3">
            <a:avLst>
              <a:gd fmla="val 292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21"/>
          <p:cNvCxnSpPr/>
          <p:nvPr/>
        </p:nvCxnSpPr>
        <p:spPr>
          <a:xfrm flipH="1" rot="10800000">
            <a:off x="4972576" y="1484273"/>
            <a:ext cx="3324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21"/>
          <p:cNvCxnSpPr/>
          <p:nvPr/>
        </p:nvCxnSpPr>
        <p:spPr>
          <a:xfrm>
            <a:off x="6349791" y="2841680"/>
            <a:ext cx="4962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" name="Google Shape;138;p21"/>
          <p:cNvSpPr txBox="1"/>
          <p:nvPr/>
        </p:nvSpPr>
        <p:spPr>
          <a:xfrm>
            <a:off x="1290375" y="2042184"/>
            <a:ext cx="8445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</a:rPr>
              <a:t>DATA</a:t>
            </a:r>
            <a:endParaRPr sz="1200">
              <a:solidFill>
                <a:srgbClr val="595959"/>
              </a:solidFill>
            </a:endParaRPr>
          </a:p>
        </p:txBody>
      </p:sp>
      <p:sp>
        <p:nvSpPr>
          <p:cNvPr id="139" name="Google Shape;139;p21"/>
          <p:cNvSpPr txBox="1"/>
          <p:nvPr/>
        </p:nvSpPr>
        <p:spPr>
          <a:xfrm>
            <a:off x="5406421" y="789712"/>
            <a:ext cx="8445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</a:rPr>
              <a:t>Sort</a:t>
            </a:r>
            <a:endParaRPr sz="1200">
              <a:solidFill>
                <a:srgbClr val="595959"/>
              </a:solidFill>
            </a:endParaRPr>
          </a:p>
        </p:txBody>
      </p:sp>
      <p:sp>
        <p:nvSpPr>
          <p:cNvPr id="140" name="Google Shape;140;p21"/>
          <p:cNvSpPr txBox="1"/>
          <p:nvPr/>
        </p:nvSpPr>
        <p:spPr>
          <a:xfrm>
            <a:off x="5406421" y="2125527"/>
            <a:ext cx="8445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</a:rPr>
              <a:t>Patterns</a:t>
            </a:r>
            <a:endParaRPr sz="1200">
              <a:solidFill>
                <a:srgbClr val="595959"/>
              </a:solidFill>
            </a:endParaRPr>
          </a:p>
        </p:txBody>
      </p:sp>
      <p:sp>
        <p:nvSpPr>
          <p:cNvPr id="141" name="Google Shape;141;p21"/>
          <p:cNvSpPr txBox="1"/>
          <p:nvPr/>
        </p:nvSpPr>
        <p:spPr>
          <a:xfrm>
            <a:off x="5406421" y="3389756"/>
            <a:ext cx="8445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</p:txBody>
      </p:sp>
      <p:sp>
        <p:nvSpPr>
          <p:cNvPr id="142" name="Google Shape;142;p21"/>
          <p:cNvSpPr txBox="1"/>
          <p:nvPr/>
        </p:nvSpPr>
        <p:spPr>
          <a:xfrm>
            <a:off x="5406421" y="3428667"/>
            <a:ext cx="8445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</a:rPr>
              <a:t>Predict</a:t>
            </a:r>
            <a:endParaRPr sz="1200">
              <a:solidFill>
                <a:srgbClr val="595959"/>
              </a:solidFill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6880999" y="2114600"/>
            <a:ext cx="10752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</a:rPr>
              <a:t>Recommend</a:t>
            </a:r>
            <a:endParaRPr sz="1200">
              <a:solidFill>
                <a:srgbClr val="595959"/>
              </a:solidFill>
            </a:endParaRPr>
          </a:p>
        </p:txBody>
      </p:sp>
      <p:sp>
        <p:nvSpPr>
          <p:cNvPr id="144" name="Google Shape;144;p21"/>
          <p:cNvSpPr txBox="1"/>
          <p:nvPr/>
        </p:nvSpPr>
        <p:spPr>
          <a:xfrm>
            <a:off x="1290375" y="3345607"/>
            <a:ext cx="8445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</a:rPr>
              <a:t>DATA</a:t>
            </a:r>
            <a:endParaRPr sz="1200">
              <a:solidFill>
                <a:srgbClr val="595959"/>
              </a:solidFill>
            </a:endParaRPr>
          </a:p>
        </p:txBody>
      </p:sp>
      <p:sp>
        <p:nvSpPr>
          <p:cNvPr id="131" name="Google Shape;131;p21"/>
          <p:cNvSpPr txBox="1"/>
          <p:nvPr/>
        </p:nvSpPr>
        <p:spPr>
          <a:xfrm>
            <a:off x="3355057" y="3584291"/>
            <a:ext cx="9726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D0D0D"/>
                </a:solidFill>
              </a:rPr>
              <a:t>Black Box</a:t>
            </a:r>
            <a:endParaRPr b="1" sz="1000">
              <a:solidFill>
                <a:srgbClr val="0D0D0D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